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charts/chart12.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charts/chart6.xml" ContentType="application/vnd.openxmlformats-officedocument.drawingml.chart+xml"/>
  <Default Extension="vml" ContentType="application/vnd.openxmlformats-officedocument.vmlDrawing"/>
  <Override PartName="/ppt/charts/chart10.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88" r:id="rId2"/>
    <p:sldId id="289" r:id="rId3"/>
    <p:sldId id="290" r:id="rId4"/>
    <p:sldId id="291" r:id="rId5"/>
    <p:sldId id="292" r:id="rId6"/>
    <p:sldId id="293" r:id="rId7"/>
    <p:sldId id="294" r:id="rId8"/>
    <p:sldId id="320" r:id="rId9"/>
    <p:sldId id="296" r:id="rId10"/>
    <p:sldId id="297" r:id="rId11"/>
    <p:sldId id="298" r:id="rId12"/>
    <p:sldId id="299" r:id="rId13"/>
    <p:sldId id="302" r:id="rId14"/>
    <p:sldId id="303" r:id="rId15"/>
    <p:sldId id="304" r:id="rId16"/>
    <p:sldId id="318" r:id="rId17"/>
    <p:sldId id="305" r:id="rId18"/>
    <p:sldId id="321" r:id="rId19"/>
    <p:sldId id="306" r:id="rId20"/>
    <p:sldId id="307" r:id="rId21"/>
    <p:sldId id="308" r:id="rId22"/>
    <p:sldId id="310" r:id="rId23"/>
    <p:sldId id="311" r:id="rId24"/>
    <p:sldId id="312" r:id="rId25"/>
    <p:sldId id="313" r:id="rId26"/>
    <p:sldId id="314" r:id="rId27"/>
    <p:sldId id="315" r:id="rId28"/>
    <p:sldId id="316" r:id="rId29"/>
    <p:sldId id="317" r:id="rId30"/>
    <p:sldId id="258" r:id="rId31"/>
    <p:sldId id="259" r:id="rId32"/>
    <p:sldId id="260" r:id="rId33"/>
    <p:sldId id="261" r:id="rId34"/>
    <p:sldId id="262" r:id="rId35"/>
    <p:sldId id="263" r:id="rId36"/>
    <p:sldId id="286" r:id="rId37"/>
    <p:sldId id="287"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28" autoAdjust="0"/>
  </p:normalViewPr>
  <p:slideViewPr>
    <p:cSldViewPr>
      <p:cViewPr varScale="1">
        <p:scale>
          <a:sx n="77" d="100"/>
          <a:sy n="77" d="100"/>
        </p:scale>
        <p:origin x="-259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0.7739098069512057</c:v>
                </c:pt>
                <c:pt idx="2">
                  <c:v>0.82116824635668784</c:v>
                </c:pt>
                <c:pt idx="3">
                  <c:v>0.84278473777508434</c:v>
                </c:pt>
                <c:pt idx="4">
                  <c:v>0.84383865537211045</c:v>
                </c:pt>
                <c:pt idx="5">
                  <c:v>0.85894670929201788</c:v>
                </c:pt>
                <c:pt idx="6">
                  <c:v>0.84967487574973233</c:v>
                </c:pt>
                <c:pt idx="7">
                  <c:v>0.87199747639295044</c:v>
                </c:pt>
                <c:pt idx="8">
                  <c:v>0.87308657275405044</c:v>
                </c:pt>
                <c:pt idx="9">
                  <c:v>0.8805672244799716</c:v>
                </c:pt>
                <c:pt idx="10">
                  <c:v>0.88425402324804236</c:v>
                </c:pt>
                <c:pt idx="11">
                  <c:v>0.88378998114559404</c:v>
                </c:pt>
                <c:pt idx="12">
                  <c:v>0.88710112017025267</c:v>
                </c:pt>
                <c:pt idx="13">
                  <c:v>0.88859349505985463</c:v>
                </c:pt>
                <c:pt idx="14">
                  <c:v>0.88932515639249743</c:v>
                </c:pt>
                <c:pt idx="15">
                  <c:v>0.88979442278917054</c:v>
                </c:pt>
                <c:pt idx="16">
                  <c:v>0.89050470137757365</c:v>
                </c:pt>
                <c:pt idx="17">
                  <c:v>0.8911387747292826</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0.57215581949428074</c:v>
                </c:pt>
                <c:pt idx="2">
                  <c:v>0.62450099068289688</c:v>
                </c:pt>
                <c:pt idx="3">
                  <c:v>0.66411572966000465</c:v>
                </c:pt>
                <c:pt idx="4">
                  <c:v>0.74483311690120912</c:v>
                </c:pt>
                <c:pt idx="5">
                  <c:v>0.74913092370987655</c:v>
                </c:pt>
                <c:pt idx="6">
                  <c:v>0.7507812790712286</c:v>
                </c:pt>
                <c:pt idx="7">
                  <c:v>0.74615794410022251</c:v>
                </c:pt>
                <c:pt idx="8">
                  <c:v>0.76473712742559252</c:v>
                </c:pt>
                <c:pt idx="9">
                  <c:v>0.78030975508297951</c:v>
                </c:pt>
                <c:pt idx="10">
                  <c:v>0.79256323960055097</c:v>
                </c:pt>
                <c:pt idx="11">
                  <c:v>0.80135018516470657</c:v>
                </c:pt>
                <c:pt idx="12">
                  <c:v>0.79454547384463925</c:v>
                </c:pt>
                <c:pt idx="13">
                  <c:v>0.80275073868568136</c:v>
                </c:pt>
                <c:pt idx="14">
                  <c:v>0.8070254483799697</c:v>
                </c:pt>
                <c:pt idx="15">
                  <c:v>0.80758714251854524</c:v>
                </c:pt>
                <c:pt idx="16">
                  <c:v>0.81189884836444293</c:v>
                </c:pt>
                <c:pt idx="17">
                  <c:v>0.8126715663344658</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9.2164199211591025E-2</c:v>
                </c:pt>
                <c:pt idx="1">
                  <c:v>0.10918893085792125</c:v>
                </c:pt>
                <c:pt idx="2">
                  <c:v>2.2061880915201604E-2</c:v>
                </c:pt>
                <c:pt idx="3">
                  <c:v>0.16744350433735933</c:v>
                </c:pt>
                <c:pt idx="4">
                  <c:v>0.19606871899944547</c:v>
                </c:pt>
                <c:pt idx="5">
                  <c:v>0.19883932721616682</c:v>
                </c:pt>
                <c:pt idx="6">
                  <c:v>0.21852557439483689</c:v>
                </c:pt>
                <c:pt idx="7">
                  <c:v>0.18963030437506298</c:v>
                </c:pt>
                <c:pt idx="8">
                  <c:v>0.31329234492981162</c:v>
                </c:pt>
                <c:pt idx="9">
                  <c:v>0.30854195458238609</c:v>
                </c:pt>
                <c:pt idx="10">
                  <c:v>0.33996429339253059</c:v>
                </c:pt>
                <c:pt idx="11">
                  <c:v>0.39000788763685729</c:v>
                </c:pt>
                <c:pt idx="12">
                  <c:v>0.37452278792340626</c:v>
                </c:pt>
                <c:pt idx="13">
                  <c:v>0.396396573655798</c:v>
                </c:pt>
                <c:pt idx="14">
                  <c:v>0.45661986014735317</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6.3837399085048901E-2</c:v>
                </c:pt>
                <c:pt idx="1">
                  <c:v>0.10509372944250742</c:v>
                </c:pt>
                <c:pt idx="2">
                  <c:v>0.12395822380363669</c:v>
                </c:pt>
                <c:pt idx="3">
                  <c:v>0.17533238646771693</c:v>
                </c:pt>
                <c:pt idx="4">
                  <c:v>0.18994629844945135</c:v>
                </c:pt>
                <c:pt idx="5">
                  <c:v>0.22687270194889519</c:v>
                </c:pt>
                <c:pt idx="6">
                  <c:v>0.23790997736954461</c:v>
                </c:pt>
                <c:pt idx="7">
                  <c:v>0.23411148955337044</c:v>
                </c:pt>
                <c:pt idx="8">
                  <c:v>0.25778608542670911</c:v>
                </c:pt>
                <c:pt idx="9">
                  <c:v>0.31056299933227643</c:v>
                </c:pt>
                <c:pt idx="10">
                  <c:v>0.33877739342409374</c:v>
                </c:pt>
                <c:pt idx="11">
                  <c:v>0.35225259726803532</c:v>
                </c:pt>
                <c:pt idx="12">
                  <c:v>0.35947445565100522</c:v>
                </c:pt>
                <c:pt idx="13">
                  <c:v>0.3900000000000034</c:v>
                </c:pt>
                <c:pt idx="14">
                  <c:v>0.3900000000000034</c:v>
                </c:pt>
                <c:pt idx="15">
                  <c:v>0.4</c:v>
                </c:pt>
                <c:pt idx="16">
                  <c:v>0.40041490630404758</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0.28931899175148929</c:v>
                </c:pt>
                <c:pt idx="1">
                  <c:v>0.30427205718078232</c:v>
                </c:pt>
                <c:pt idx="2">
                  <c:v>0.28833535935117605</c:v>
                </c:pt>
                <c:pt idx="3">
                  <c:v>0.5067383162888911</c:v>
                </c:pt>
                <c:pt idx="4">
                  <c:v>0.58986811562939334</c:v>
                </c:pt>
                <c:pt idx="5">
                  <c:v>0.60174244358029272</c:v>
                </c:pt>
                <c:pt idx="6">
                  <c:v>0.62230234655114092</c:v>
                </c:pt>
                <c:pt idx="7">
                  <c:v>0.64892172802500026</c:v>
                </c:pt>
                <c:pt idx="8">
                  <c:v>0.60213497372141267</c:v>
                </c:pt>
                <c:pt idx="9">
                  <c:v>0.65929398719852705</c:v>
                </c:pt>
                <c:pt idx="10">
                  <c:v>0.63740945216596623</c:v>
                </c:pt>
                <c:pt idx="11">
                  <c:v>0.66496829605748076</c:v>
                </c:pt>
                <c:pt idx="12">
                  <c:v>0.68587643695394196</c:v>
                </c:pt>
                <c:pt idx="13">
                  <c:v>0.70280463859163833</c:v>
                </c:pt>
                <c:pt idx="14">
                  <c:v>0.68555591749742528</c:v>
                </c:pt>
                <c:pt idx="15">
                  <c:v>0.71798687616049028</c:v>
                </c:pt>
                <c:pt idx="16">
                  <c:v>0.72902988600000895</c:v>
                </c:pt>
                <c:pt idx="17">
                  <c:v>0.73331457600000005</c:v>
                </c:pt>
                <c:pt idx="18">
                  <c:v>0.73521230499999957</c:v>
                </c:pt>
              </c:numCache>
            </c:numRef>
          </c:yVal>
          <c:smooth val="1"/>
        </c:ser>
        <c:axId val="103430016"/>
        <c:axId val="103444480"/>
      </c:scatterChart>
      <c:valAx>
        <c:axId val="103430016"/>
        <c:scaling>
          <c:orientation val="minMax"/>
          <c:max val="1000"/>
        </c:scaling>
        <c:axPos val="b"/>
        <c:title>
          <c:tx>
            <c:rich>
              <a:bodyPr/>
              <a:lstStyle/>
              <a:p>
                <a:pPr>
                  <a:defRPr lang="es-AR"/>
                </a:pPr>
                <a:r>
                  <a:rPr lang="en-US" sz="1600" b="0" dirty="0" err="1">
                    <a:latin typeface="+mj-lt"/>
                  </a:rPr>
                  <a:t>Instancias</a:t>
                </a:r>
                <a:r>
                  <a:rPr lang="en-US" sz="1600" b="0" dirty="0">
                    <a:latin typeface="+mj-lt"/>
                  </a:rPr>
                  <a:t> de </a:t>
                </a:r>
                <a:r>
                  <a:rPr lang="en-US" sz="1600" b="0" dirty="0" err="1">
                    <a:latin typeface="+mj-lt"/>
                  </a:rPr>
                  <a:t>entrenamiento</a:t>
                </a:r>
                <a:endParaRPr lang="en-US" sz="1600" b="0" dirty="0">
                  <a:latin typeface="+mj-lt"/>
                </a:endParaRPr>
              </a:p>
            </c:rich>
          </c:tx>
          <c:layout>
            <c:manualLayout>
              <c:xMode val="edge"/>
              <c:yMode val="edge"/>
              <c:x val="0.38494599693816872"/>
              <c:y val="0.85101357098414687"/>
            </c:manualLayout>
          </c:layout>
        </c:title>
        <c:numFmt formatCode="General" sourceLinked="1"/>
        <c:tickLblPos val="nextTo"/>
        <c:txPr>
          <a:bodyPr/>
          <a:lstStyle/>
          <a:p>
            <a:pPr>
              <a:defRPr lang="es-AR"/>
            </a:pPr>
            <a:endParaRPr lang="es-AR"/>
          </a:p>
        </c:txPr>
        <c:crossAx val="103444480"/>
        <c:crosses val="autoZero"/>
        <c:crossBetween val="midCat"/>
      </c:valAx>
      <c:valAx>
        <c:axId val="103444480"/>
        <c:scaling>
          <c:orientation val="minMax"/>
          <c:min val="0"/>
        </c:scaling>
        <c:axPos val="l"/>
        <c:majorGridlines/>
        <c:title>
          <c:tx>
            <c:rich>
              <a:bodyPr rot="-5400000" vert="horz"/>
              <a:lstStyle/>
              <a:p>
                <a:pPr>
                  <a:defRPr lang="es-AR"/>
                </a:pPr>
                <a:r>
                  <a:rPr lang="en-US" sz="1400" b="0" dirty="0" err="1">
                    <a:latin typeface="+mj-lt"/>
                  </a:rPr>
                  <a:t>Correlación</a:t>
                </a:r>
                <a:endParaRPr lang="en-US" sz="1400" b="0" dirty="0">
                  <a:latin typeface="+mj-lt"/>
                </a:endParaRPr>
              </a:p>
            </c:rich>
          </c:tx>
          <c:layout/>
        </c:title>
        <c:numFmt formatCode="0.0" sourceLinked="0"/>
        <c:tickLblPos val="nextTo"/>
        <c:txPr>
          <a:bodyPr/>
          <a:lstStyle/>
          <a:p>
            <a:pPr>
              <a:defRPr lang="es-AR"/>
            </a:pPr>
            <a:endParaRPr lang="es-AR"/>
          </a:p>
        </c:txPr>
        <c:crossAx val="103430016"/>
        <c:crosses val="autoZero"/>
        <c:crossBetween val="midCat"/>
        <c:minorUnit val="0.2"/>
      </c:valAx>
    </c:plotArea>
    <c:legend>
      <c:legendPos val="r"/>
      <c:layout/>
      <c:txPr>
        <a:bodyPr/>
        <a:lstStyle/>
        <a:p>
          <a:pPr>
            <a:defRPr lang="es-AR" sz="1400">
              <a:latin typeface="+mj-lt"/>
            </a:defRPr>
          </a:pPr>
          <a:endParaRPr lang="es-AR"/>
        </a:p>
      </c:txPr>
    </c:legend>
    <c:plotVisOnly val="1"/>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938"/>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1.2769999999999868</c:v>
                </c:pt>
                <c:pt idx="14">
                  <c:v>3.0789999999999997</c:v>
                </c:pt>
                <c:pt idx="15">
                  <c:v>1.137</c:v>
                </c:pt>
                <c:pt idx="16">
                  <c:v>1.1990000000000001</c:v>
                </c:pt>
                <c:pt idx="17">
                  <c:v>1.0249999999999868</c:v>
                </c:pt>
                <c:pt idx="18">
                  <c:v>1.0409999999999879</c:v>
                </c:pt>
                <c:pt idx="19">
                  <c:v>1.9940000000000131</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1.1619999999999875</c:v>
                </c:pt>
                <c:pt idx="31">
                  <c:v>1.175</c:v>
                </c:pt>
                <c:pt idx="32">
                  <c:v>1.635</c:v>
                </c:pt>
                <c:pt idx="33">
                  <c:v>2.3759999999999977</c:v>
                </c:pt>
                <c:pt idx="34">
                  <c:v>2.0880000000000001</c:v>
                </c:pt>
                <c:pt idx="35">
                  <c:v>1.9540000000000117</c:v>
                </c:pt>
                <c:pt idx="36">
                  <c:v>1.073</c:v>
                </c:pt>
                <c:pt idx="37">
                  <c:v>0.93200000000000005</c:v>
                </c:pt>
                <c:pt idx="38">
                  <c:v>1.2209999999999852</c:v>
                </c:pt>
                <c:pt idx="39">
                  <c:v>1.081</c:v>
                </c:pt>
                <c:pt idx="40">
                  <c:v>3.5019999999999998</c:v>
                </c:pt>
                <c:pt idx="41">
                  <c:v>1.052</c:v>
                </c:pt>
                <c:pt idx="42">
                  <c:v>1.538</c:v>
                </c:pt>
                <c:pt idx="43">
                  <c:v>1.0569999999999882</c:v>
                </c:pt>
                <c:pt idx="44">
                  <c:v>1.028</c:v>
                </c:pt>
                <c:pt idx="45">
                  <c:v>3.6629999999999998</c:v>
                </c:pt>
                <c:pt idx="46">
                  <c:v>0.96500000000000064</c:v>
                </c:pt>
                <c:pt idx="47">
                  <c:v>1.595</c:v>
                </c:pt>
                <c:pt idx="48">
                  <c:v>6.8039999999999985</c:v>
                </c:pt>
                <c:pt idx="49">
                  <c:v>1.0489999999999882</c:v>
                </c:pt>
                <c:pt idx="50">
                  <c:v>1.4489999999999852</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1.5629999999999882</c:v>
                </c:pt>
                <c:pt idx="61">
                  <c:v>0.99199999999999999</c:v>
                </c:pt>
                <c:pt idx="62">
                  <c:v>2.8779999999999997</c:v>
                </c:pt>
                <c:pt idx="63">
                  <c:v>1.109</c:v>
                </c:pt>
              </c:numCache>
            </c:numRef>
          </c:xVal>
          <c:yVal>
            <c:numRef>
              <c:f>Sheet1!$B$2:$B$65</c:f>
              <c:numCache>
                <c:formatCode>General</c:formatCode>
                <c:ptCount val="64"/>
                <c:pt idx="0">
                  <c:v>1.2189999999999852</c:v>
                </c:pt>
                <c:pt idx="1">
                  <c:v>2.4379999999999997</c:v>
                </c:pt>
                <c:pt idx="2">
                  <c:v>3.6579999999999999</c:v>
                </c:pt>
                <c:pt idx="3">
                  <c:v>1.829</c:v>
                </c:pt>
                <c:pt idx="4">
                  <c:v>1.2189999999999852</c:v>
                </c:pt>
                <c:pt idx="5">
                  <c:v>1.2189999999999852</c:v>
                </c:pt>
                <c:pt idx="6">
                  <c:v>1.2189999999999852</c:v>
                </c:pt>
                <c:pt idx="7">
                  <c:v>2.4379999999999997</c:v>
                </c:pt>
                <c:pt idx="8">
                  <c:v>1.2189999999999852</c:v>
                </c:pt>
                <c:pt idx="9">
                  <c:v>0.61000000000000065</c:v>
                </c:pt>
                <c:pt idx="10">
                  <c:v>3.048</c:v>
                </c:pt>
                <c:pt idx="11">
                  <c:v>1.2189999999999852</c:v>
                </c:pt>
                <c:pt idx="12">
                  <c:v>0.61000000000000065</c:v>
                </c:pt>
                <c:pt idx="13">
                  <c:v>1.2189999999999852</c:v>
                </c:pt>
                <c:pt idx="14">
                  <c:v>2.4379999999999997</c:v>
                </c:pt>
                <c:pt idx="15">
                  <c:v>1.2189999999999852</c:v>
                </c:pt>
                <c:pt idx="16">
                  <c:v>1.2189999999999852</c:v>
                </c:pt>
                <c:pt idx="17">
                  <c:v>0.61000000000000065</c:v>
                </c:pt>
                <c:pt idx="18">
                  <c:v>0.61000000000000065</c:v>
                </c:pt>
                <c:pt idx="19">
                  <c:v>1.829</c:v>
                </c:pt>
                <c:pt idx="20">
                  <c:v>3.048</c:v>
                </c:pt>
                <c:pt idx="21">
                  <c:v>3.048</c:v>
                </c:pt>
                <c:pt idx="22">
                  <c:v>1.2189999999999852</c:v>
                </c:pt>
                <c:pt idx="23">
                  <c:v>1.829</c:v>
                </c:pt>
                <c:pt idx="24">
                  <c:v>0.61000000000000065</c:v>
                </c:pt>
                <c:pt idx="25">
                  <c:v>1.829</c:v>
                </c:pt>
                <c:pt idx="26">
                  <c:v>2.4379999999999997</c:v>
                </c:pt>
                <c:pt idx="27">
                  <c:v>0.61000000000000065</c:v>
                </c:pt>
                <c:pt idx="28">
                  <c:v>0.61000000000000065</c:v>
                </c:pt>
                <c:pt idx="29">
                  <c:v>0.61000000000000065</c:v>
                </c:pt>
                <c:pt idx="30">
                  <c:v>1.2189999999999852</c:v>
                </c:pt>
                <c:pt idx="31">
                  <c:v>1.2189999999999852</c:v>
                </c:pt>
                <c:pt idx="32">
                  <c:v>1.2189999999999852</c:v>
                </c:pt>
                <c:pt idx="33">
                  <c:v>1.2189999999999852</c:v>
                </c:pt>
                <c:pt idx="34">
                  <c:v>1.2189999999999852</c:v>
                </c:pt>
                <c:pt idx="35">
                  <c:v>3.048</c:v>
                </c:pt>
                <c:pt idx="36">
                  <c:v>1.2189999999999852</c:v>
                </c:pt>
                <c:pt idx="37">
                  <c:v>0.61000000000000065</c:v>
                </c:pt>
                <c:pt idx="38">
                  <c:v>1.2189999999999852</c:v>
                </c:pt>
                <c:pt idx="39">
                  <c:v>1.2189999999999852</c:v>
                </c:pt>
                <c:pt idx="40">
                  <c:v>2.4379999999999997</c:v>
                </c:pt>
                <c:pt idx="41">
                  <c:v>1.829</c:v>
                </c:pt>
                <c:pt idx="42">
                  <c:v>1.829</c:v>
                </c:pt>
                <c:pt idx="43">
                  <c:v>0.61000000000000065</c:v>
                </c:pt>
                <c:pt idx="44">
                  <c:v>1.2189999999999852</c:v>
                </c:pt>
                <c:pt idx="45">
                  <c:v>4.8769999999999998</c:v>
                </c:pt>
                <c:pt idx="46">
                  <c:v>0.61000000000000065</c:v>
                </c:pt>
                <c:pt idx="47">
                  <c:v>1.2189999999999852</c:v>
                </c:pt>
                <c:pt idx="48">
                  <c:v>7.3149999999999755</c:v>
                </c:pt>
                <c:pt idx="49">
                  <c:v>1.2189999999999852</c:v>
                </c:pt>
                <c:pt idx="50">
                  <c:v>1.2189999999999852</c:v>
                </c:pt>
                <c:pt idx="51">
                  <c:v>0.61000000000000065</c:v>
                </c:pt>
                <c:pt idx="52">
                  <c:v>1.2189999999999852</c:v>
                </c:pt>
                <c:pt idx="53">
                  <c:v>1.2189999999999852</c:v>
                </c:pt>
                <c:pt idx="54">
                  <c:v>1.2189999999999852</c:v>
                </c:pt>
                <c:pt idx="55">
                  <c:v>2.4379999999999997</c:v>
                </c:pt>
                <c:pt idx="56">
                  <c:v>1.2189999999999852</c:v>
                </c:pt>
                <c:pt idx="57">
                  <c:v>4.8769999999999998</c:v>
                </c:pt>
                <c:pt idx="58">
                  <c:v>1.829</c:v>
                </c:pt>
                <c:pt idx="59">
                  <c:v>2.4379999999999997</c:v>
                </c:pt>
                <c:pt idx="60">
                  <c:v>1.2189999999999852</c:v>
                </c:pt>
                <c:pt idx="61">
                  <c:v>0.61000000000000065</c:v>
                </c:pt>
                <c:pt idx="62">
                  <c:v>3.048</c:v>
                </c:pt>
                <c:pt idx="63">
                  <c:v>1.2189999999999852</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104220928"/>
        <c:axId val="104223104"/>
      </c:scatterChart>
      <c:valAx>
        <c:axId val="104220928"/>
        <c:scaling>
          <c:orientation val="minMax"/>
          <c:max val="8"/>
        </c:scaling>
        <c:axPos val="b"/>
        <c:minorGridlines/>
        <c:title>
          <c:tx>
            <c:rich>
              <a:bodyPr/>
              <a:lstStyle/>
              <a:p>
                <a:pPr>
                  <a:defRPr lang="es-AR"/>
                </a:pPr>
                <a:r>
                  <a:rPr lang="es-AR" sz="1800" b="0" dirty="0">
                    <a:latin typeface="+mj-lt"/>
                  </a:rPr>
                  <a:t>Predicción</a:t>
                </a:r>
                <a:r>
                  <a:rPr lang="es-AR" sz="1800" b="0" baseline="0" dirty="0">
                    <a:latin typeface="+mj-lt"/>
                  </a:rPr>
                  <a:t> SVM (Altura en mts.)</a:t>
                </a:r>
              </a:p>
            </c:rich>
          </c:tx>
          <c:layout/>
        </c:title>
        <c:numFmt formatCode="#,##0;\-#,##0" sourceLinked="0"/>
        <c:tickLblPos val="nextTo"/>
        <c:txPr>
          <a:bodyPr/>
          <a:lstStyle/>
          <a:p>
            <a:pPr>
              <a:defRPr lang="es-AR" baseline="0"/>
            </a:pPr>
            <a:endParaRPr lang="es-AR"/>
          </a:p>
        </c:txPr>
        <c:crossAx val="104223104"/>
        <c:crosses val="autoZero"/>
        <c:crossBetween val="midCat"/>
        <c:majorUnit val="2"/>
      </c:valAx>
      <c:valAx>
        <c:axId val="104223104"/>
        <c:scaling>
          <c:orientation val="minMax"/>
        </c:scaling>
        <c:axPos val="l"/>
        <c:majorGridlines/>
        <c:minorGridlines/>
        <c:title>
          <c:tx>
            <c:rich>
              <a:bodyPr/>
              <a:lstStyle/>
              <a:p>
                <a:pPr>
                  <a:defRPr lang="es-AR"/>
                </a:pPr>
                <a:r>
                  <a:rPr lang="es-AR" sz="1800" b="0" dirty="0" smtClean="0">
                    <a:latin typeface="+mj-lt"/>
                  </a:rPr>
                  <a:t>Observación </a:t>
                </a:r>
                <a:r>
                  <a:rPr lang="es-AR" sz="1800" b="0" dirty="0">
                    <a:latin typeface="+mj-lt"/>
                  </a:rPr>
                  <a:t>Visual (Altura en mts.)</a:t>
                </a:r>
              </a:p>
            </c:rich>
          </c:tx>
          <c:layout/>
        </c:title>
        <c:numFmt formatCode="General" sourceLinked="1"/>
        <c:tickLblPos val="nextTo"/>
        <c:txPr>
          <a:bodyPr/>
          <a:lstStyle/>
          <a:p>
            <a:pPr>
              <a:defRPr lang="es-AR"/>
            </a:pPr>
            <a:endParaRPr lang="es-AR"/>
          </a:p>
        </c:txPr>
        <c:crossAx val="104220928"/>
        <c:crosses val="autoZero"/>
        <c:crossBetween val="midCat"/>
      </c:valAx>
    </c:plotArea>
    <c:plotVisOnly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0.66000000000000258</c:v>
                </c:pt>
                <c:pt idx="1">
                  <c:v>0.82000000000000062</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0.82000000000000062</c:v>
                </c:pt>
                <c:pt idx="1">
                  <c:v>0.89</c:v>
                </c:pt>
                <c:pt idx="2">
                  <c:v>0.5</c:v>
                </c:pt>
                <c:pt idx="3">
                  <c:v>0.48000000000000032</c:v>
                </c:pt>
                <c:pt idx="4">
                  <c:v>0.79</c:v>
                </c:pt>
              </c:numCache>
            </c:numRef>
          </c:val>
        </c:ser>
        <c:shape val="box"/>
        <c:axId val="104256640"/>
        <c:axId val="104258176"/>
        <c:axId val="0"/>
      </c:bar3DChart>
      <c:catAx>
        <c:axId val="104256640"/>
        <c:scaling>
          <c:orientation val="minMax"/>
        </c:scaling>
        <c:axPos val="b"/>
        <c:tickLblPos val="nextTo"/>
        <c:txPr>
          <a:bodyPr/>
          <a:lstStyle/>
          <a:p>
            <a:pPr>
              <a:defRPr lang="es-AR" sz="1400">
                <a:latin typeface="+mj-lt"/>
              </a:defRPr>
            </a:pPr>
            <a:endParaRPr lang="es-AR"/>
          </a:p>
        </c:txPr>
        <c:crossAx val="104258176"/>
        <c:crosses val="autoZero"/>
        <c:auto val="1"/>
        <c:lblAlgn val="ctr"/>
        <c:lblOffset val="100"/>
      </c:catAx>
      <c:valAx>
        <c:axId val="104258176"/>
        <c:scaling>
          <c:orientation val="minMax"/>
        </c:scaling>
        <c:axPos val="l"/>
        <c:majorGridlines/>
        <c:numFmt formatCode="0%" sourceLinked="1"/>
        <c:tickLblPos val="nextTo"/>
        <c:txPr>
          <a:bodyPr/>
          <a:lstStyle/>
          <a:p>
            <a:pPr>
              <a:defRPr lang="es-AR"/>
            </a:pPr>
            <a:endParaRPr lang="es-AR"/>
          </a:p>
        </c:txPr>
        <c:crossAx val="104256640"/>
        <c:crosses val="autoZero"/>
        <c:crossBetween val="between"/>
      </c:valAx>
    </c:plotArea>
    <c:legend>
      <c:legendPos val="r"/>
      <c:legendEntry>
        <c:idx val="0"/>
        <c:txPr>
          <a:bodyPr/>
          <a:lstStyle/>
          <a:p>
            <a:pPr>
              <a:defRPr lang="es-AR" sz="1400">
                <a:latin typeface="+mj-lt"/>
              </a:defRPr>
            </a:pPr>
            <a:endParaRPr lang="es-AR"/>
          </a:p>
        </c:txPr>
      </c:legendEntry>
      <c:legendEntry>
        <c:idx val="1"/>
        <c:txPr>
          <a:bodyPr/>
          <a:lstStyle/>
          <a:p>
            <a:pPr>
              <a:defRPr lang="es-AR" sz="1400">
                <a:latin typeface="+mj-lt"/>
              </a:defRPr>
            </a:pPr>
            <a:endParaRPr lang="es-AR"/>
          </a:p>
        </c:txPr>
      </c:legendEntry>
      <c:layout/>
      <c:txPr>
        <a:bodyPr/>
        <a:lstStyle/>
        <a:p>
          <a:pPr>
            <a:defRPr lang="es-AR"/>
          </a:pPr>
          <a:endParaRPr lang="es-AR"/>
        </a:p>
      </c:txPr>
    </c:legend>
    <c:plotVisOnly val="1"/>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0.96000000000000063</c:v>
                </c:pt>
                <c:pt idx="1">
                  <c:v>1.35</c:v>
                </c:pt>
                <c:pt idx="2">
                  <c:v>1.1800000000000039</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0.61000000000000065</c:v>
                </c:pt>
                <c:pt idx="1">
                  <c:v>0.82000000000000062</c:v>
                </c:pt>
                <c:pt idx="2">
                  <c:v>0.46</c:v>
                </c:pt>
                <c:pt idx="3">
                  <c:v>0.47000000000000008</c:v>
                </c:pt>
                <c:pt idx="4">
                  <c:v>0.47000000000000008</c:v>
                </c:pt>
              </c:numCache>
            </c:numRef>
          </c:val>
        </c:ser>
        <c:shape val="cylinder"/>
        <c:axId val="104685568"/>
        <c:axId val="104687104"/>
        <c:axId val="0"/>
      </c:bar3DChart>
      <c:catAx>
        <c:axId val="104685568"/>
        <c:scaling>
          <c:orientation val="minMax"/>
        </c:scaling>
        <c:axPos val="b"/>
        <c:tickLblPos val="nextTo"/>
        <c:txPr>
          <a:bodyPr/>
          <a:lstStyle/>
          <a:p>
            <a:pPr>
              <a:defRPr lang="es-AR" sz="1400">
                <a:latin typeface="+mj-lt"/>
              </a:defRPr>
            </a:pPr>
            <a:endParaRPr lang="es-AR"/>
          </a:p>
        </c:txPr>
        <c:crossAx val="104687104"/>
        <c:crosses val="autoZero"/>
        <c:auto val="1"/>
        <c:lblAlgn val="ctr"/>
        <c:lblOffset val="100"/>
      </c:catAx>
      <c:valAx>
        <c:axId val="104687104"/>
        <c:scaling>
          <c:orientation val="minMax"/>
        </c:scaling>
        <c:axPos val="l"/>
        <c:majorGridlines/>
        <c:numFmt formatCode="General" sourceLinked="1"/>
        <c:tickLblPos val="nextTo"/>
        <c:txPr>
          <a:bodyPr/>
          <a:lstStyle/>
          <a:p>
            <a:pPr>
              <a:defRPr lang="es-AR"/>
            </a:pPr>
            <a:endParaRPr lang="es-AR"/>
          </a:p>
        </c:txPr>
        <c:crossAx val="104685568"/>
        <c:crosses val="autoZero"/>
        <c:crossBetween val="between"/>
      </c:valAx>
    </c:plotArea>
    <c:legend>
      <c:legendPos val="r"/>
      <c:layout/>
      <c:txPr>
        <a:bodyPr/>
        <a:lstStyle/>
        <a:p>
          <a:pPr>
            <a:defRPr lang="es-AR" sz="1400">
              <a:latin typeface="+mj-lt"/>
            </a:defRP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1.0302429519403251</c:v>
                </c:pt>
                <c:pt idx="7">
                  <c:v>0.94738273200566459</c:v>
                </c:pt>
                <c:pt idx="8">
                  <c:v>0.92793801360197903</c:v>
                </c:pt>
                <c:pt idx="9">
                  <c:v>0.92012906293872665</c:v>
                </c:pt>
                <c:pt idx="10">
                  <c:v>0.88481716181109349</c:v>
                </c:pt>
                <c:pt idx="11">
                  <c:v>0.88417424754272178</c:v>
                </c:pt>
                <c:pt idx="12">
                  <c:v>0.86439255450128394</c:v>
                </c:pt>
                <c:pt idx="13">
                  <c:v>0.85063806565684563</c:v>
                </c:pt>
                <c:pt idx="14">
                  <c:v>0.84777133793556059</c:v>
                </c:pt>
                <c:pt idx="15">
                  <c:v>0.8445144923789446</c:v>
                </c:pt>
                <c:pt idx="16">
                  <c:v>0.83725594840038564</c:v>
                </c:pt>
                <c:pt idx="17">
                  <c:v>0.83461703141919275</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0.89153277738270975</c:v>
                </c:pt>
                <c:pt idx="2">
                  <c:v>0.82301056544373608</c:v>
                </c:pt>
                <c:pt idx="3">
                  <c:v>0.80716326679644346</c:v>
                </c:pt>
                <c:pt idx="4">
                  <c:v>0.75252199659024765</c:v>
                </c:pt>
                <c:pt idx="5">
                  <c:v>0.74212373331281911</c:v>
                </c:pt>
                <c:pt idx="6">
                  <c:v>0.73688717786732749</c:v>
                </c:pt>
                <c:pt idx="7">
                  <c:v>0.72860146352750843</c:v>
                </c:pt>
                <c:pt idx="8">
                  <c:v>0.70577785559581496</c:v>
                </c:pt>
                <c:pt idx="9">
                  <c:v>0.69274686371956962</c:v>
                </c:pt>
                <c:pt idx="10">
                  <c:v>0.67930161414046974</c:v>
                </c:pt>
                <c:pt idx="11">
                  <c:v>0.67228263477634131</c:v>
                </c:pt>
                <c:pt idx="12">
                  <c:v>0.68022471453120004</c:v>
                </c:pt>
                <c:pt idx="13">
                  <c:v>0.66398503161852696</c:v>
                </c:pt>
                <c:pt idx="14">
                  <c:v>0.6640628299517749</c:v>
                </c:pt>
                <c:pt idx="15">
                  <c:v>0.66308558009338048</c:v>
                </c:pt>
                <c:pt idx="16">
                  <c:v>0.65656511915425986</c:v>
                </c:pt>
                <c:pt idx="17">
                  <c:v>0.65158141257239155</c:v>
                </c:pt>
                <c:pt idx="18">
                  <c:v>0.65187548701494935</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0.66149732049012844</c:v>
                </c:pt>
                <c:pt idx="1">
                  <c:v>0.6001326027033127</c:v>
                </c:pt>
                <c:pt idx="2">
                  <c:v>0.55639887771499263</c:v>
                </c:pt>
                <c:pt idx="3">
                  <c:v>0.62284472485511411</c:v>
                </c:pt>
                <c:pt idx="4">
                  <c:v>0.55351605829049677</c:v>
                </c:pt>
                <c:pt idx="5">
                  <c:v>0.58846095302595425</c:v>
                </c:pt>
                <c:pt idx="6">
                  <c:v>0.57298820383188065</c:v>
                </c:pt>
                <c:pt idx="7">
                  <c:v>0.59104950455027683</c:v>
                </c:pt>
                <c:pt idx="8">
                  <c:v>0.55636349504129456</c:v>
                </c:pt>
                <c:pt idx="9">
                  <c:v>0.56175580469495212</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0.6323708026850402</c:v>
                </c:pt>
                <c:pt idx="1">
                  <c:v>0.58374227027070569</c:v>
                </c:pt>
                <c:pt idx="2">
                  <c:v>0.59186681564330168</c:v>
                </c:pt>
                <c:pt idx="3">
                  <c:v>0.56326543263150286</c:v>
                </c:pt>
                <c:pt idx="4">
                  <c:v>0.57183044589207288</c:v>
                </c:pt>
                <c:pt idx="5">
                  <c:v>0.55808548231600563</c:v>
                </c:pt>
                <c:pt idx="6">
                  <c:v>0.56434518218686269</c:v>
                </c:pt>
                <c:pt idx="7">
                  <c:v>0.53802118949602251</c:v>
                </c:pt>
                <c:pt idx="8">
                  <c:v>0.5345050973681954</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0.5023819255266011</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0.7728998376992432</c:v>
                </c:pt>
                <c:pt idx="1">
                  <c:v>0.74632356481168916</c:v>
                </c:pt>
                <c:pt idx="2">
                  <c:v>0.78634361659647933</c:v>
                </c:pt>
                <c:pt idx="3">
                  <c:v>0.68296121733003778</c:v>
                </c:pt>
                <c:pt idx="4">
                  <c:v>0.66450739252954016</c:v>
                </c:pt>
                <c:pt idx="5">
                  <c:v>0.61644319255848123</c:v>
                </c:pt>
                <c:pt idx="6">
                  <c:v>0.6102724059818817</c:v>
                </c:pt>
                <c:pt idx="7">
                  <c:v>0.60925823106012489</c:v>
                </c:pt>
                <c:pt idx="8">
                  <c:v>0.62851239646724821</c:v>
                </c:pt>
                <c:pt idx="9">
                  <c:v>0.60456332932399459</c:v>
                </c:pt>
                <c:pt idx="10">
                  <c:v>0.59800801508451062</c:v>
                </c:pt>
                <c:pt idx="11">
                  <c:v>0.59484127138609688</c:v>
                </c:pt>
                <c:pt idx="12">
                  <c:v>0.57774424327942508</c:v>
                </c:pt>
                <c:pt idx="13">
                  <c:v>0.57412911597622418</c:v>
                </c:pt>
                <c:pt idx="14">
                  <c:v>0.58076146777152249</c:v>
                </c:pt>
                <c:pt idx="15">
                  <c:v>0.56501689473407068</c:v>
                </c:pt>
                <c:pt idx="16">
                  <c:v>0.56487792557592453</c:v>
                </c:pt>
                <c:pt idx="17">
                  <c:v>0.55704303471989824</c:v>
                </c:pt>
                <c:pt idx="18">
                  <c:v>0.55532457683742076</c:v>
                </c:pt>
              </c:numCache>
            </c:numRef>
          </c:yVal>
          <c:smooth val="1"/>
        </c:ser>
        <c:axId val="103479936"/>
        <c:axId val="102974208"/>
      </c:scatterChart>
      <c:valAx>
        <c:axId val="103479936"/>
        <c:scaling>
          <c:orientation val="minMax"/>
          <c:max val="1000"/>
        </c:scaling>
        <c:axPos val="b"/>
        <c:title>
          <c:tx>
            <c:rich>
              <a:bodyPr/>
              <a:lstStyle/>
              <a:p>
                <a:pPr algn="ctr" rtl="0">
                  <a:defRPr lang="en-US" sz="1600" b="0" i="0" u="none" strike="noStrike" kern="1200" baseline="0">
                    <a:solidFill>
                      <a:prstClr val="black"/>
                    </a:solidFill>
                    <a:latin typeface="+mj-lt"/>
                    <a:ea typeface="+mn-ea"/>
                    <a:cs typeface="+mn-cs"/>
                  </a:defRPr>
                </a:pPr>
                <a:r>
                  <a:rPr lang="en-US" sz="1600" b="0" i="0" u="none" strike="noStrike" kern="1200" baseline="0" dirty="0" err="1" smtClean="0">
                    <a:solidFill>
                      <a:prstClr val="black"/>
                    </a:solidFill>
                    <a:latin typeface="+mj-lt"/>
                    <a:ea typeface="+mn-ea"/>
                    <a:cs typeface="+mn-cs"/>
                  </a:rPr>
                  <a:t>Instancias</a:t>
                </a:r>
                <a:r>
                  <a:rPr lang="en-US" sz="1600" b="0" i="0" u="none" strike="noStrike" kern="1200" baseline="0" dirty="0" smtClean="0">
                    <a:solidFill>
                      <a:prstClr val="black"/>
                    </a:solidFill>
                    <a:latin typeface="+mj-lt"/>
                    <a:ea typeface="+mn-ea"/>
                    <a:cs typeface="+mn-cs"/>
                  </a:rPr>
                  <a:t> </a:t>
                </a:r>
                <a:r>
                  <a:rPr lang="en-US" sz="1600" b="0" i="0" u="none" strike="noStrike" kern="1200" baseline="0" dirty="0">
                    <a:solidFill>
                      <a:prstClr val="black"/>
                    </a:solidFill>
                    <a:latin typeface="+mj-lt"/>
                    <a:ea typeface="+mn-ea"/>
                    <a:cs typeface="+mn-cs"/>
                  </a:rPr>
                  <a:t>de </a:t>
                </a:r>
                <a:r>
                  <a:rPr lang="en-US" sz="1600" b="0" i="0" u="none" strike="noStrike" kern="1200" baseline="0" dirty="0" err="1">
                    <a:solidFill>
                      <a:prstClr val="black"/>
                    </a:solidFill>
                    <a:latin typeface="+mj-lt"/>
                    <a:ea typeface="+mn-ea"/>
                    <a:cs typeface="+mn-cs"/>
                  </a:rPr>
                  <a:t>entrenamiento</a:t>
                </a:r>
                <a:endParaRPr lang="en-US" sz="1600" b="0" i="0" u="none" strike="noStrike" kern="1200" baseline="0" dirty="0">
                  <a:solidFill>
                    <a:prstClr val="black"/>
                  </a:solidFill>
                  <a:latin typeface="+mj-lt"/>
                  <a:ea typeface="+mn-ea"/>
                  <a:cs typeface="+mn-cs"/>
                </a:endParaRPr>
              </a:p>
            </c:rich>
          </c:tx>
          <c:layout>
            <c:manualLayout>
              <c:xMode val="edge"/>
              <c:yMode val="edge"/>
              <c:x val="0.31703777702969288"/>
              <c:y val="0.86625336375377393"/>
            </c:manualLayout>
          </c:layout>
        </c:title>
        <c:numFmt formatCode="General" sourceLinked="1"/>
        <c:tickLblPos val="nextTo"/>
        <c:txPr>
          <a:bodyPr/>
          <a:lstStyle/>
          <a:p>
            <a:pPr>
              <a:defRPr lang="es-AR"/>
            </a:pPr>
            <a:endParaRPr lang="es-AR"/>
          </a:p>
        </c:txPr>
        <c:crossAx val="102974208"/>
        <c:crosses val="autoZero"/>
        <c:crossBetween val="midCat"/>
      </c:valAx>
      <c:valAx>
        <c:axId val="102974208"/>
        <c:scaling>
          <c:orientation val="minMax"/>
          <c:min val="0.4"/>
        </c:scaling>
        <c:axPos val="l"/>
        <c:majorGridlines/>
        <c:title>
          <c:tx>
            <c:rich>
              <a:bodyPr rot="-5400000" vert="horz"/>
              <a:lstStyle/>
              <a:p>
                <a:pPr>
                  <a:defRPr lang="es-AR"/>
                </a:pPr>
                <a:r>
                  <a:rPr lang="en-US" sz="1400" b="0" dirty="0">
                    <a:latin typeface="+mj-lt"/>
                  </a:rPr>
                  <a:t>MAE (mts.)</a:t>
                </a:r>
              </a:p>
            </c:rich>
          </c:tx>
          <c:layout/>
        </c:title>
        <c:numFmt formatCode="General" sourceLinked="1"/>
        <c:tickLblPos val="nextTo"/>
        <c:txPr>
          <a:bodyPr/>
          <a:lstStyle/>
          <a:p>
            <a:pPr>
              <a:defRPr lang="es-AR"/>
            </a:pPr>
            <a:endParaRPr lang="es-AR"/>
          </a:p>
        </c:txPr>
        <c:crossAx val="103479936"/>
        <c:crosses val="autoZero"/>
        <c:crossBetween val="midCat"/>
      </c:valAx>
    </c:plotArea>
    <c:legend>
      <c:legendPos val="r"/>
      <c:layout/>
      <c:txPr>
        <a:bodyPr/>
        <a:lstStyle/>
        <a:p>
          <a:pPr>
            <a:defRPr lang="es-AR" sz="1400">
              <a:latin typeface="+mj-lt"/>
            </a:defRP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sz="2000">
                <a:latin typeface="+mj-lt"/>
              </a:defRPr>
            </a:pPr>
            <a:r>
              <a:rPr lang="es-ES" sz="2000">
                <a:latin typeface="+mj-lt"/>
              </a:rPr>
              <a:t>Correlación</a:t>
            </a:r>
          </a:p>
        </c:rich>
      </c:tx>
      <c:layout/>
    </c:title>
    <c:plotArea>
      <c:layout/>
      <c:barChart>
        <c:barDir val="col"/>
        <c:grouping val="clustered"/>
        <c:ser>
          <c:idx val="0"/>
          <c:order val="0"/>
          <c:tx>
            <c:strRef>
              <c:f>Hoja1!$B$111</c:f>
              <c:strCache>
                <c:ptCount val="1"/>
                <c:pt idx="0">
                  <c:v>RL</c:v>
                </c:pt>
              </c:strCache>
            </c:strRef>
          </c:tx>
          <c:cat>
            <c:strRef>
              <c:f>Hoja1!$A$112:$A$116</c:f>
              <c:strCache>
                <c:ptCount val="5"/>
                <c:pt idx="0">
                  <c:v>Sunset</c:v>
                </c:pt>
                <c:pt idx="1">
                  <c:v>Ala Moana</c:v>
                </c:pt>
                <c:pt idx="2">
                  <c:v>Diamond Head</c:v>
                </c:pt>
                <c:pt idx="3">
                  <c:v>Makapuu</c:v>
                </c:pt>
                <c:pt idx="4">
                  <c:v>Makaha</c:v>
                </c:pt>
              </c:strCache>
            </c:strRef>
          </c:cat>
          <c:val>
            <c:numRef>
              <c:f>Hoja1!$B$112:$B$116</c:f>
              <c:numCache>
                <c:formatCode>General</c:formatCode>
                <c:ptCount val="5"/>
                <c:pt idx="0">
                  <c:v>0.85000000000000053</c:v>
                </c:pt>
                <c:pt idx="1">
                  <c:v>0.28000000000000008</c:v>
                </c:pt>
                <c:pt idx="2">
                  <c:v>0.22</c:v>
                </c:pt>
                <c:pt idx="3">
                  <c:v>0.54</c:v>
                </c:pt>
                <c:pt idx="4">
                  <c:v>0.78</c:v>
                </c:pt>
              </c:numCache>
            </c:numRef>
          </c:val>
        </c:ser>
        <c:ser>
          <c:idx val="1"/>
          <c:order val="1"/>
          <c:tx>
            <c:strRef>
              <c:f>Hoja1!$C$111</c:f>
              <c:strCache>
                <c:ptCount val="1"/>
                <c:pt idx="0">
                  <c:v>RN</c:v>
                </c:pt>
              </c:strCache>
            </c:strRef>
          </c:tx>
          <c:spPr>
            <a:solidFill>
              <a:srgbClr val="FF0000"/>
            </a:solidFill>
          </c:spPr>
          <c:cat>
            <c:strRef>
              <c:f>Hoja1!$A$112:$A$116</c:f>
              <c:strCache>
                <c:ptCount val="5"/>
                <c:pt idx="0">
                  <c:v>Sunset</c:v>
                </c:pt>
                <c:pt idx="1">
                  <c:v>Ala Moana</c:v>
                </c:pt>
                <c:pt idx="2">
                  <c:v>Diamond Head</c:v>
                </c:pt>
                <c:pt idx="3">
                  <c:v>Makapuu</c:v>
                </c:pt>
                <c:pt idx="4">
                  <c:v>Makaha</c:v>
                </c:pt>
              </c:strCache>
            </c:strRef>
          </c:cat>
          <c:val>
            <c:numRef>
              <c:f>Hoja1!$C$112:$C$116</c:f>
              <c:numCache>
                <c:formatCode>General</c:formatCode>
                <c:ptCount val="5"/>
                <c:pt idx="0">
                  <c:v>0.88</c:v>
                </c:pt>
                <c:pt idx="1">
                  <c:v>0.42000000000000026</c:v>
                </c:pt>
                <c:pt idx="2">
                  <c:v>0.37000000000000027</c:v>
                </c:pt>
                <c:pt idx="3">
                  <c:v>0.61000000000000054</c:v>
                </c:pt>
                <c:pt idx="4">
                  <c:v>0.81</c:v>
                </c:pt>
              </c:numCache>
            </c:numRef>
          </c:val>
        </c:ser>
        <c:ser>
          <c:idx val="2"/>
          <c:order val="2"/>
          <c:tx>
            <c:strRef>
              <c:f>Hoja1!$D$111</c:f>
              <c:strCache>
                <c:ptCount val="1"/>
                <c:pt idx="0">
                  <c:v>SVM</c:v>
                </c:pt>
              </c:strCache>
            </c:strRef>
          </c:tx>
          <c:spPr>
            <a:solidFill>
              <a:schemeClr val="accent6">
                <a:lumMod val="75000"/>
              </a:schemeClr>
            </a:solidFill>
          </c:spPr>
          <c:cat>
            <c:strRef>
              <c:f>Hoja1!$A$112:$A$116</c:f>
              <c:strCache>
                <c:ptCount val="5"/>
                <c:pt idx="0">
                  <c:v>Sunset</c:v>
                </c:pt>
                <c:pt idx="1">
                  <c:v>Ala Moana</c:v>
                </c:pt>
                <c:pt idx="2">
                  <c:v>Diamond Head</c:v>
                </c:pt>
                <c:pt idx="3">
                  <c:v>Makapuu</c:v>
                </c:pt>
                <c:pt idx="4">
                  <c:v>Makaha</c:v>
                </c:pt>
              </c:strCache>
            </c:strRef>
          </c:cat>
          <c:val>
            <c:numRef>
              <c:f>Hoja1!$D$112:$D$116</c:f>
              <c:numCache>
                <c:formatCode>General</c:formatCode>
                <c:ptCount val="5"/>
                <c:pt idx="0">
                  <c:v>0.89</c:v>
                </c:pt>
                <c:pt idx="1">
                  <c:v>0.5</c:v>
                </c:pt>
                <c:pt idx="2">
                  <c:v>0.48000000000000026</c:v>
                </c:pt>
                <c:pt idx="3">
                  <c:v>0.74000000000000055</c:v>
                </c:pt>
                <c:pt idx="4">
                  <c:v>0.82000000000000051</c:v>
                </c:pt>
              </c:numCache>
            </c:numRef>
          </c:val>
        </c:ser>
        <c:ser>
          <c:idx val="3"/>
          <c:order val="3"/>
          <c:tx>
            <c:strRef>
              <c:f>Hoja1!$E$111</c:f>
              <c:strCache>
                <c:ptCount val="1"/>
                <c:pt idx="0">
                  <c:v>MSP</c:v>
                </c:pt>
              </c:strCache>
            </c:strRef>
          </c:tx>
          <c:spPr>
            <a:solidFill>
              <a:srgbClr val="7030A0"/>
            </a:solidFill>
          </c:spPr>
          <c:cat>
            <c:strRef>
              <c:f>Hoja1!$A$112:$A$116</c:f>
              <c:strCache>
                <c:ptCount val="5"/>
                <c:pt idx="0">
                  <c:v>Sunset</c:v>
                </c:pt>
                <c:pt idx="1">
                  <c:v>Ala Moana</c:v>
                </c:pt>
                <c:pt idx="2">
                  <c:v>Diamond Head</c:v>
                </c:pt>
                <c:pt idx="3">
                  <c:v>Makapuu</c:v>
                </c:pt>
                <c:pt idx="4">
                  <c:v>Makaha</c:v>
                </c:pt>
              </c:strCache>
            </c:strRef>
          </c:cat>
          <c:val>
            <c:numRef>
              <c:f>Hoja1!$E$112:$E$116</c:f>
              <c:numCache>
                <c:formatCode>General</c:formatCode>
                <c:ptCount val="5"/>
                <c:pt idx="0">
                  <c:v>0.88</c:v>
                </c:pt>
                <c:pt idx="1">
                  <c:v>0.47000000000000008</c:v>
                </c:pt>
                <c:pt idx="2">
                  <c:v>0.35000000000000026</c:v>
                </c:pt>
                <c:pt idx="3">
                  <c:v>0.70000000000000051</c:v>
                </c:pt>
                <c:pt idx="4">
                  <c:v>0.82000000000000051</c:v>
                </c:pt>
              </c:numCache>
            </c:numRef>
          </c:val>
        </c:ser>
        <c:axId val="103008128"/>
        <c:axId val="103009664"/>
      </c:barChart>
      <c:catAx>
        <c:axId val="103008128"/>
        <c:scaling>
          <c:orientation val="minMax"/>
        </c:scaling>
        <c:axPos val="b"/>
        <c:majorTickMark val="none"/>
        <c:tickLblPos val="nextTo"/>
        <c:crossAx val="103009664"/>
        <c:crosses val="autoZero"/>
        <c:auto val="1"/>
        <c:lblAlgn val="ctr"/>
        <c:lblOffset val="100"/>
      </c:catAx>
      <c:valAx>
        <c:axId val="103009664"/>
        <c:scaling>
          <c:orientation val="minMax"/>
        </c:scaling>
        <c:axPos val="l"/>
        <c:majorGridlines/>
        <c:numFmt formatCode="General" sourceLinked="1"/>
        <c:majorTickMark val="none"/>
        <c:tickLblPos val="nextTo"/>
        <c:crossAx val="103008128"/>
        <c:crosses val="autoZero"/>
        <c:crossBetween val="between"/>
      </c:valAx>
    </c:plotArea>
    <c:legend>
      <c:legendPos val="r"/>
      <c:layout/>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s-AR"/>
  <c:chart>
    <c:title>
      <c:tx>
        <c:rich>
          <a:bodyPr/>
          <a:lstStyle/>
          <a:p>
            <a:pPr>
              <a:defRPr sz="2000">
                <a:latin typeface="+mj-lt"/>
              </a:defRPr>
            </a:pPr>
            <a:r>
              <a:rPr lang="es-ES" sz="2000">
                <a:latin typeface="+mj-lt"/>
              </a:rPr>
              <a:t>Error absoluto medio [mts.]</a:t>
            </a:r>
          </a:p>
        </c:rich>
      </c:tx>
      <c:layout/>
    </c:title>
    <c:plotArea>
      <c:layout/>
      <c:barChart>
        <c:barDir val="col"/>
        <c:grouping val="clustered"/>
        <c:ser>
          <c:idx val="0"/>
          <c:order val="0"/>
          <c:tx>
            <c:strRef>
              <c:f>Hoja1!$B$118</c:f>
              <c:strCache>
                <c:ptCount val="1"/>
                <c:pt idx="0">
                  <c:v>RL</c:v>
                </c:pt>
              </c:strCache>
            </c:strRef>
          </c:tx>
          <c:cat>
            <c:strRef>
              <c:f>Hoja1!$A$119:$A$123</c:f>
              <c:strCache>
                <c:ptCount val="5"/>
                <c:pt idx="0">
                  <c:v>Sunset</c:v>
                </c:pt>
                <c:pt idx="1">
                  <c:v>Ala Moana</c:v>
                </c:pt>
                <c:pt idx="2">
                  <c:v>Diamond Head</c:v>
                </c:pt>
                <c:pt idx="3">
                  <c:v>Makapuu</c:v>
                </c:pt>
                <c:pt idx="4">
                  <c:v>Makaha</c:v>
                </c:pt>
              </c:strCache>
            </c:strRef>
          </c:cat>
          <c:val>
            <c:numRef>
              <c:f>Hoja1!$B$119:$B$123</c:f>
              <c:numCache>
                <c:formatCode>General</c:formatCode>
                <c:ptCount val="5"/>
                <c:pt idx="0">
                  <c:v>0.97000000000000053</c:v>
                </c:pt>
                <c:pt idx="1">
                  <c:v>0.53</c:v>
                </c:pt>
                <c:pt idx="2">
                  <c:v>0.60000000000000053</c:v>
                </c:pt>
                <c:pt idx="3">
                  <c:v>0.60000000000000053</c:v>
                </c:pt>
                <c:pt idx="4">
                  <c:v>0.67000000000000082</c:v>
                </c:pt>
              </c:numCache>
            </c:numRef>
          </c:val>
        </c:ser>
        <c:ser>
          <c:idx val="1"/>
          <c:order val="1"/>
          <c:tx>
            <c:strRef>
              <c:f>Hoja1!$C$118</c:f>
              <c:strCache>
                <c:ptCount val="1"/>
                <c:pt idx="0">
                  <c:v>RN</c:v>
                </c:pt>
              </c:strCache>
            </c:strRef>
          </c:tx>
          <c:spPr>
            <a:solidFill>
              <a:srgbClr val="FF0000"/>
            </a:solidFill>
          </c:spPr>
          <c:cat>
            <c:strRef>
              <c:f>Hoja1!$A$119:$A$123</c:f>
              <c:strCache>
                <c:ptCount val="5"/>
                <c:pt idx="0">
                  <c:v>Sunset</c:v>
                </c:pt>
                <c:pt idx="1">
                  <c:v>Ala Moana</c:v>
                </c:pt>
                <c:pt idx="2">
                  <c:v>Diamond Head</c:v>
                </c:pt>
                <c:pt idx="3">
                  <c:v>Makapuu</c:v>
                </c:pt>
                <c:pt idx="4">
                  <c:v>Makaha</c:v>
                </c:pt>
              </c:strCache>
            </c:strRef>
          </c:cat>
          <c:val>
            <c:numRef>
              <c:f>Hoja1!$C$119:$C$123</c:f>
              <c:numCache>
                <c:formatCode>General</c:formatCode>
                <c:ptCount val="5"/>
                <c:pt idx="0">
                  <c:v>0.86000000000000054</c:v>
                </c:pt>
                <c:pt idx="1">
                  <c:v>0.5</c:v>
                </c:pt>
                <c:pt idx="2">
                  <c:v>0.54</c:v>
                </c:pt>
                <c:pt idx="3">
                  <c:v>0.54</c:v>
                </c:pt>
                <c:pt idx="4">
                  <c:v>0.63000000000000056</c:v>
                </c:pt>
              </c:numCache>
            </c:numRef>
          </c:val>
        </c:ser>
        <c:ser>
          <c:idx val="2"/>
          <c:order val="2"/>
          <c:tx>
            <c:strRef>
              <c:f>Hoja1!$D$118</c:f>
              <c:strCache>
                <c:ptCount val="1"/>
                <c:pt idx="0">
                  <c:v>SVM</c:v>
                </c:pt>
              </c:strCache>
            </c:strRef>
          </c:tx>
          <c:spPr>
            <a:solidFill>
              <a:schemeClr val="accent6">
                <a:lumMod val="75000"/>
              </a:schemeClr>
            </a:solidFill>
          </c:spPr>
          <c:cat>
            <c:strRef>
              <c:f>Hoja1!$A$119:$A$123</c:f>
              <c:strCache>
                <c:ptCount val="5"/>
                <c:pt idx="0">
                  <c:v>Sunset</c:v>
                </c:pt>
                <c:pt idx="1">
                  <c:v>Ala Moana</c:v>
                </c:pt>
                <c:pt idx="2">
                  <c:v>Diamond Head</c:v>
                </c:pt>
                <c:pt idx="3">
                  <c:v>Makapuu</c:v>
                </c:pt>
                <c:pt idx="4">
                  <c:v>Makaha</c:v>
                </c:pt>
              </c:strCache>
            </c:strRef>
          </c:cat>
          <c:val>
            <c:numRef>
              <c:f>Hoja1!$D$119:$D$123</c:f>
              <c:numCache>
                <c:formatCode>General</c:formatCode>
                <c:ptCount val="5"/>
                <c:pt idx="0">
                  <c:v>0.82000000000000051</c:v>
                </c:pt>
                <c:pt idx="1">
                  <c:v>0.46</c:v>
                </c:pt>
                <c:pt idx="2">
                  <c:v>0.47000000000000008</c:v>
                </c:pt>
                <c:pt idx="3">
                  <c:v>0.47000000000000008</c:v>
                </c:pt>
                <c:pt idx="4">
                  <c:v>0.61000000000000054</c:v>
                </c:pt>
              </c:numCache>
            </c:numRef>
          </c:val>
        </c:ser>
        <c:ser>
          <c:idx val="3"/>
          <c:order val="3"/>
          <c:tx>
            <c:strRef>
              <c:f>Hoja1!$E$118</c:f>
              <c:strCache>
                <c:ptCount val="1"/>
                <c:pt idx="0">
                  <c:v>MSP</c:v>
                </c:pt>
              </c:strCache>
            </c:strRef>
          </c:tx>
          <c:spPr>
            <a:solidFill>
              <a:srgbClr val="7030A0"/>
            </a:solidFill>
          </c:spPr>
          <c:cat>
            <c:strRef>
              <c:f>Hoja1!$A$119:$A$123</c:f>
              <c:strCache>
                <c:ptCount val="5"/>
                <c:pt idx="0">
                  <c:v>Sunset</c:v>
                </c:pt>
                <c:pt idx="1">
                  <c:v>Ala Moana</c:v>
                </c:pt>
                <c:pt idx="2">
                  <c:v>Diamond Head</c:v>
                </c:pt>
                <c:pt idx="3">
                  <c:v>Makapuu</c:v>
                </c:pt>
                <c:pt idx="4">
                  <c:v>Makaha</c:v>
                </c:pt>
              </c:strCache>
            </c:strRef>
          </c:cat>
          <c:val>
            <c:numRef>
              <c:f>Hoja1!$E$119:$E$123</c:f>
              <c:numCache>
                <c:formatCode>General</c:formatCode>
                <c:ptCount val="5"/>
                <c:pt idx="0">
                  <c:v>0.88</c:v>
                </c:pt>
                <c:pt idx="1">
                  <c:v>0.49000000000000027</c:v>
                </c:pt>
                <c:pt idx="2">
                  <c:v>0.5</c:v>
                </c:pt>
                <c:pt idx="3">
                  <c:v>0.5</c:v>
                </c:pt>
                <c:pt idx="4">
                  <c:v>0.61000000000000054</c:v>
                </c:pt>
              </c:numCache>
            </c:numRef>
          </c:val>
        </c:ser>
        <c:axId val="103699968"/>
        <c:axId val="103701504"/>
      </c:barChart>
      <c:catAx>
        <c:axId val="103699968"/>
        <c:scaling>
          <c:orientation val="minMax"/>
        </c:scaling>
        <c:axPos val="b"/>
        <c:majorTickMark val="none"/>
        <c:tickLblPos val="nextTo"/>
        <c:crossAx val="103701504"/>
        <c:crosses val="autoZero"/>
        <c:auto val="1"/>
        <c:lblAlgn val="ctr"/>
        <c:lblOffset val="100"/>
      </c:catAx>
      <c:valAx>
        <c:axId val="103701504"/>
        <c:scaling>
          <c:orientation val="minMax"/>
        </c:scaling>
        <c:axPos val="l"/>
        <c:majorGridlines/>
        <c:numFmt formatCode="General" sourceLinked="1"/>
        <c:majorTickMark val="none"/>
        <c:tickLblPos val="nextTo"/>
        <c:crossAx val="103699968"/>
        <c:crosses val="autoZero"/>
        <c:crossBetween val="between"/>
      </c:valAx>
    </c:plotArea>
    <c:legend>
      <c:legendPos val="r"/>
      <c:layout/>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sz="2000">
                <a:latin typeface="+mj-lt"/>
              </a:defRPr>
            </a:pPr>
            <a:r>
              <a:rPr lang="es-ES" sz="2000">
                <a:latin typeface="+mj-lt"/>
              </a:rPr>
              <a:t>Diamond Head - Correlación (SVM)</a:t>
            </a:r>
          </a:p>
        </c:rich>
      </c:tx>
      <c:layout/>
    </c:title>
    <c:view3D>
      <c:rAngAx val="1"/>
    </c:view3D>
    <c:plotArea>
      <c:layout/>
      <c:bar3DChart>
        <c:barDir val="col"/>
        <c:grouping val="clustered"/>
        <c:ser>
          <c:idx val="0"/>
          <c:order val="0"/>
          <c:tx>
            <c:strRef>
              <c:f>Hoja1!$C$144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Hoja1!$C$145:$C$148</c:f>
              <c:numCache>
                <c:formatCode>General</c:formatCode>
                <c:ptCount val="4"/>
                <c:pt idx="0">
                  <c:v>0.48000000000000026</c:v>
                </c:pt>
                <c:pt idx="1">
                  <c:v>0.4</c:v>
                </c:pt>
                <c:pt idx="2">
                  <c:v>0.42000000000000026</c:v>
                </c:pt>
                <c:pt idx="3">
                  <c:v>0.42000000000000026</c:v>
                </c:pt>
              </c:numCache>
            </c:numRef>
          </c:val>
        </c:ser>
        <c:ser>
          <c:idx val="1"/>
          <c:order val="1"/>
          <c:tx>
            <c:strRef>
              <c:f>Hoja1!$D$144</c:f>
              <c:strCache>
                <c:ptCount val="1"/>
                <c:pt idx="0">
                  <c:v>No óptimo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Hoja1!$D$145:$D$148</c:f>
              <c:numCache>
                <c:formatCode>General</c:formatCode>
                <c:ptCount val="4"/>
                <c:pt idx="0">
                  <c:v>0.19</c:v>
                </c:pt>
                <c:pt idx="1">
                  <c:v>0.23</c:v>
                </c:pt>
                <c:pt idx="2">
                  <c:v>0.24000000000000013</c:v>
                </c:pt>
                <c:pt idx="3">
                  <c:v>0.26</c:v>
                </c:pt>
              </c:numCache>
            </c:numRef>
          </c:val>
        </c:ser>
        <c:shape val="box"/>
        <c:axId val="103736832"/>
        <c:axId val="103738368"/>
        <c:axId val="0"/>
      </c:bar3DChart>
      <c:catAx>
        <c:axId val="103736832"/>
        <c:scaling>
          <c:orientation val="minMax"/>
        </c:scaling>
        <c:axPos val="b"/>
        <c:majorTickMark val="none"/>
        <c:tickLblPos val="nextTo"/>
        <c:txPr>
          <a:bodyPr/>
          <a:lstStyle/>
          <a:p>
            <a:pPr>
              <a:defRPr sz="1000" b="1">
                <a:latin typeface="+mj-lt"/>
              </a:defRPr>
            </a:pPr>
            <a:endParaRPr lang="es-AR"/>
          </a:p>
        </c:txPr>
        <c:crossAx val="103738368"/>
        <c:crosses val="autoZero"/>
        <c:auto val="1"/>
        <c:lblAlgn val="ctr"/>
        <c:lblOffset val="100"/>
      </c:catAx>
      <c:valAx>
        <c:axId val="103738368"/>
        <c:scaling>
          <c:orientation val="minMax"/>
        </c:scaling>
        <c:axPos val="l"/>
        <c:majorGridlines/>
        <c:numFmt formatCode="General" sourceLinked="1"/>
        <c:majorTickMark val="none"/>
        <c:tickLblPos val="nextTo"/>
        <c:crossAx val="103736832"/>
        <c:crosses val="autoZero"/>
        <c:crossBetween val="between"/>
      </c:valAx>
    </c:plotArea>
    <c:legend>
      <c:legendPos val="r"/>
      <c:layout/>
      <c:txPr>
        <a:bodyPr/>
        <a:lstStyle/>
        <a:p>
          <a:pPr>
            <a:defRPr sz="1600" b="0">
              <a:latin typeface="+mj-lt"/>
            </a:defRPr>
          </a:pPr>
          <a:endParaRPr lang="es-AR"/>
        </a:p>
      </c:txPr>
    </c:legend>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a:pPr>
            <a:r>
              <a:rPr lang="es-ES" sz="1800" b="1" i="0" baseline="0"/>
              <a:t>Diamond Head - MAE(SVM) [mts.]</a:t>
            </a:r>
            <a:endParaRPr lang="es-ES"/>
          </a:p>
        </c:rich>
      </c:tx>
      <c:layout/>
    </c:title>
    <c:view3D>
      <c:rAngAx val="1"/>
    </c:view3D>
    <c:plotArea>
      <c:layout/>
      <c:bar3DChart>
        <c:barDir val="col"/>
        <c:grouping val="clustered"/>
        <c:ser>
          <c:idx val="0"/>
          <c:order val="0"/>
          <c:tx>
            <c:strRef>
              <c:f>Hoja1!$E$144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Hoja1!$E$145:$E$148</c:f>
              <c:numCache>
                <c:formatCode>General</c:formatCode>
                <c:ptCount val="4"/>
                <c:pt idx="0">
                  <c:v>0.47000000000000008</c:v>
                </c:pt>
                <c:pt idx="1">
                  <c:v>0.49000000000000027</c:v>
                </c:pt>
                <c:pt idx="2">
                  <c:v>0.48000000000000026</c:v>
                </c:pt>
                <c:pt idx="3">
                  <c:v>0.48000000000000026</c:v>
                </c:pt>
              </c:numCache>
            </c:numRef>
          </c:val>
        </c:ser>
        <c:ser>
          <c:idx val="1"/>
          <c:order val="1"/>
          <c:tx>
            <c:strRef>
              <c:f>Hoja1!$F$144</c:f>
              <c:strCache>
                <c:ptCount val="1"/>
                <c:pt idx="0">
                  <c:v>No óptimo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Hoja1!$F$145:$F$148</c:f>
              <c:numCache>
                <c:formatCode>General</c:formatCode>
                <c:ptCount val="4"/>
                <c:pt idx="0">
                  <c:v>0.54</c:v>
                </c:pt>
                <c:pt idx="1">
                  <c:v>0.54</c:v>
                </c:pt>
                <c:pt idx="2">
                  <c:v>0.54</c:v>
                </c:pt>
                <c:pt idx="3">
                  <c:v>0.53</c:v>
                </c:pt>
              </c:numCache>
            </c:numRef>
          </c:val>
        </c:ser>
        <c:shape val="cylinder"/>
        <c:axId val="103623296"/>
        <c:axId val="103633280"/>
        <c:axId val="0"/>
      </c:bar3DChart>
      <c:catAx>
        <c:axId val="103623296"/>
        <c:scaling>
          <c:orientation val="minMax"/>
        </c:scaling>
        <c:axPos val="b"/>
        <c:majorTickMark val="none"/>
        <c:tickLblPos val="nextTo"/>
        <c:crossAx val="103633280"/>
        <c:crosses val="autoZero"/>
        <c:auto val="1"/>
        <c:lblAlgn val="ctr"/>
        <c:lblOffset val="100"/>
      </c:catAx>
      <c:valAx>
        <c:axId val="103633280"/>
        <c:scaling>
          <c:orientation val="minMax"/>
        </c:scaling>
        <c:axPos val="l"/>
        <c:majorGridlines/>
        <c:numFmt formatCode="General" sourceLinked="1"/>
        <c:majorTickMark val="none"/>
        <c:tickLblPos val="nextTo"/>
        <c:crossAx val="103623296"/>
        <c:crosses val="autoZero"/>
        <c:crossBetween val="between"/>
      </c:valAx>
    </c:plotArea>
    <c:legend>
      <c:legendPos val="r"/>
      <c:layout/>
    </c:legend>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a:t>
            </a:r>
            <a:r>
              <a:rPr lang="es-AR" sz="2000" b="0" i="0" baseline="0" dirty="0" smtClean="0">
                <a:latin typeface="+mj-lt"/>
              </a:rPr>
              <a:t>WAVEWATCH III</a:t>
            </a:r>
            <a:endParaRPr lang="es-AR" sz="2000" b="0" i="0" baseline="0" dirty="0">
              <a:latin typeface="+mj-lt"/>
            </a:endParaRPr>
          </a:p>
        </c:rich>
      </c:tx>
      <c:layout/>
    </c:title>
    <c:plotArea>
      <c:layout>
        <c:manualLayout>
          <c:layoutTarget val="inner"/>
          <c:xMode val="edge"/>
          <c:yMode val="edge"/>
          <c:x val="5.0128971669717602E-2"/>
          <c:y val="0.16285573489051136"/>
          <c:w val="0.91229087688864363"/>
          <c:h val="0.42844667523762697"/>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1.2189999999999852</c:v>
                </c:pt>
                <c:pt idx="2">
                  <c:v>2.4379999999999997</c:v>
                </c:pt>
                <c:pt idx="3">
                  <c:v>3.6579999999999999</c:v>
                </c:pt>
                <c:pt idx="4">
                  <c:v>1.829</c:v>
                </c:pt>
                <c:pt idx="5">
                  <c:v>1.2189999999999852</c:v>
                </c:pt>
                <c:pt idx="6">
                  <c:v>1.2189999999999852</c:v>
                </c:pt>
                <c:pt idx="7">
                  <c:v>1.2189999999999852</c:v>
                </c:pt>
                <c:pt idx="8">
                  <c:v>2.4379999999999997</c:v>
                </c:pt>
                <c:pt idx="9">
                  <c:v>1.2189999999999852</c:v>
                </c:pt>
                <c:pt idx="10">
                  <c:v>0.61000000000000065</c:v>
                </c:pt>
                <c:pt idx="11">
                  <c:v>3.048</c:v>
                </c:pt>
                <c:pt idx="12">
                  <c:v>1.2189999999999852</c:v>
                </c:pt>
                <c:pt idx="13">
                  <c:v>0.61000000000000065</c:v>
                </c:pt>
                <c:pt idx="14">
                  <c:v>1.2189999999999852</c:v>
                </c:pt>
                <c:pt idx="15">
                  <c:v>2.4379999999999997</c:v>
                </c:pt>
                <c:pt idx="16">
                  <c:v>1.2189999999999852</c:v>
                </c:pt>
                <c:pt idx="17">
                  <c:v>1.2189999999999852</c:v>
                </c:pt>
                <c:pt idx="18">
                  <c:v>0.61000000000000065</c:v>
                </c:pt>
                <c:pt idx="19">
                  <c:v>0.61000000000000065</c:v>
                </c:pt>
                <c:pt idx="20">
                  <c:v>1.829</c:v>
                </c:pt>
                <c:pt idx="21">
                  <c:v>3.048</c:v>
                </c:pt>
                <c:pt idx="22">
                  <c:v>3.048</c:v>
                </c:pt>
                <c:pt idx="23">
                  <c:v>1.2189999999999852</c:v>
                </c:pt>
                <c:pt idx="24">
                  <c:v>1.829</c:v>
                </c:pt>
                <c:pt idx="25">
                  <c:v>0.61000000000000065</c:v>
                </c:pt>
                <c:pt idx="26">
                  <c:v>1.829</c:v>
                </c:pt>
                <c:pt idx="27">
                  <c:v>2.4379999999999997</c:v>
                </c:pt>
                <c:pt idx="28">
                  <c:v>0.61000000000000065</c:v>
                </c:pt>
                <c:pt idx="29">
                  <c:v>0.61000000000000065</c:v>
                </c:pt>
                <c:pt idx="30">
                  <c:v>0.61000000000000065</c:v>
                </c:pt>
                <c:pt idx="31">
                  <c:v>1.2189999999999852</c:v>
                </c:pt>
                <c:pt idx="32">
                  <c:v>1.2189999999999852</c:v>
                </c:pt>
                <c:pt idx="33">
                  <c:v>1.2189999999999852</c:v>
                </c:pt>
                <c:pt idx="34">
                  <c:v>1.2189999999999852</c:v>
                </c:pt>
                <c:pt idx="35">
                  <c:v>1.2189999999999852</c:v>
                </c:pt>
                <c:pt idx="36">
                  <c:v>3.048</c:v>
                </c:pt>
                <c:pt idx="37">
                  <c:v>1.2189999999999852</c:v>
                </c:pt>
                <c:pt idx="38">
                  <c:v>0.61000000000000065</c:v>
                </c:pt>
                <c:pt idx="39">
                  <c:v>1.2189999999999852</c:v>
                </c:pt>
                <c:pt idx="40">
                  <c:v>1.2189999999999852</c:v>
                </c:pt>
                <c:pt idx="41">
                  <c:v>2.4379999999999997</c:v>
                </c:pt>
                <c:pt idx="42">
                  <c:v>1.829</c:v>
                </c:pt>
                <c:pt idx="43">
                  <c:v>1.829</c:v>
                </c:pt>
                <c:pt idx="44">
                  <c:v>0.61000000000000065</c:v>
                </c:pt>
                <c:pt idx="45">
                  <c:v>1.2189999999999852</c:v>
                </c:pt>
                <c:pt idx="46">
                  <c:v>4.8769999999999998</c:v>
                </c:pt>
                <c:pt idx="47">
                  <c:v>0.61000000000000065</c:v>
                </c:pt>
                <c:pt idx="48">
                  <c:v>1.2189999999999852</c:v>
                </c:pt>
                <c:pt idx="49">
                  <c:v>7.3149999999999755</c:v>
                </c:pt>
                <c:pt idx="50">
                  <c:v>1.2189999999999852</c:v>
                </c:pt>
                <c:pt idx="51">
                  <c:v>1.2189999999999852</c:v>
                </c:pt>
                <c:pt idx="52">
                  <c:v>0.61000000000000065</c:v>
                </c:pt>
                <c:pt idx="53">
                  <c:v>1.2189999999999852</c:v>
                </c:pt>
                <c:pt idx="54">
                  <c:v>1.2189999999999852</c:v>
                </c:pt>
                <c:pt idx="55">
                  <c:v>1.2189999999999852</c:v>
                </c:pt>
                <c:pt idx="56">
                  <c:v>2.4379999999999997</c:v>
                </c:pt>
                <c:pt idx="57">
                  <c:v>1.2189999999999852</c:v>
                </c:pt>
                <c:pt idx="58">
                  <c:v>4.8769999999999998</c:v>
                </c:pt>
                <c:pt idx="59">
                  <c:v>1.829</c:v>
                </c:pt>
                <c:pt idx="60">
                  <c:v>2.4379999999999997</c:v>
                </c:pt>
                <c:pt idx="61">
                  <c:v>1.2189999999999852</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1.9500000000000117</c:v>
                </c:pt>
                <c:pt idx="9">
                  <c:v>2.4899999999999998</c:v>
                </c:pt>
                <c:pt idx="10">
                  <c:v>1.6800000000000117</c:v>
                </c:pt>
                <c:pt idx="11">
                  <c:v>2.98</c:v>
                </c:pt>
                <c:pt idx="12">
                  <c:v>1.4</c:v>
                </c:pt>
                <c:pt idx="13">
                  <c:v>1.6400000000000001</c:v>
                </c:pt>
                <c:pt idx="14">
                  <c:v>2.2799999999999998</c:v>
                </c:pt>
                <c:pt idx="15">
                  <c:v>3.3099999999999987</c:v>
                </c:pt>
                <c:pt idx="16">
                  <c:v>1.9500000000000117</c:v>
                </c:pt>
                <c:pt idx="17">
                  <c:v>1.4</c:v>
                </c:pt>
                <c:pt idx="18">
                  <c:v>1.72</c:v>
                </c:pt>
                <c:pt idx="19">
                  <c:v>1.28</c:v>
                </c:pt>
                <c:pt idx="20">
                  <c:v>3.02</c:v>
                </c:pt>
                <c:pt idx="21">
                  <c:v>3.08</c:v>
                </c:pt>
                <c:pt idx="22">
                  <c:v>1.86</c:v>
                </c:pt>
                <c:pt idx="23">
                  <c:v>1.5</c:v>
                </c:pt>
                <c:pt idx="24">
                  <c:v>2.69</c:v>
                </c:pt>
                <c:pt idx="25">
                  <c:v>1.45</c:v>
                </c:pt>
                <c:pt idx="26">
                  <c:v>1.9900000000000131</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1.9600000000000117</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104089856"/>
        <c:axId val="104100224"/>
      </c:scatterChart>
      <c:valAx>
        <c:axId val="104089856"/>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104100224"/>
        <c:crosses val="autoZero"/>
        <c:crossBetween val="midCat"/>
        <c:majorUnit val="5"/>
      </c:valAx>
      <c:valAx>
        <c:axId val="104100224"/>
        <c:scaling>
          <c:orientation val="minMax"/>
        </c:scaling>
        <c:axPos val="l"/>
        <c:majorGridlines/>
        <c:title>
          <c:tx>
            <c:rich>
              <a:bodyPr/>
              <a:lstStyle/>
              <a:p>
                <a:pPr>
                  <a:defRPr lang="es-AR"/>
                </a:pPr>
                <a:r>
                  <a:rPr lang="es-AR" sz="1400" b="0" dirty="0" smtClean="0">
                    <a:latin typeface="+mj-lt"/>
                  </a:rPr>
                  <a:t>Altura </a:t>
                </a:r>
                <a:r>
                  <a:rPr lang="es-AR" sz="1400" b="0" dirty="0">
                    <a:latin typeface="+mj-lt"/>
                  </a:rPr>
                  <a:t>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104089856"/>
        <c:crosses val="autoZero"/>
        <c:crossBetween val="midCat"/>
      </c:valAx>
    </c:plotArea>
    <c:legend>
      <c:legendPos val="r"/>
      <c:layout>
        <c:manualLayout>
          <c:xMode val="edge"/>
          <c:yMode val="edge"/>
          <c:x val="0.74133589770230268"/>
          <c:y val="0.71233526043915962"/>
          <c:w val="0.2420143434757267"/>
          <c:h val="0.16317756172635517"/>
        </c:manualLayout>
      </c:layout>
      <c:txPr>
        <a:bodyPr/>
        <a:lstStyle/>
        <a:p>
          <a:pPr>
            <a:defRPr lang="es-AR"/>
          </a:pPr>
          <a:endParaRPr lang="es-AR"/>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20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67"/>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1.2189999999999852</c:v>
                </c:pt>
                <c:pt idx="2">
                  <c:v>2.4379999999999997</c:v>
                </c:pt>
                <c:pt idx="3">
                  <c:v>3.6579999999999999</c:v>
                </c:pt>
                <c:pt idx="4">
                  <c:v>1.829</c:v>
                </c:pt>
                <c:pt idx="5">
                  <c:v>1.2189999999999852</c:v>
                </c:pt>
                <c:pt idx="6">
                  <c:v>1.2189999999999852</c:v>
                </c:pt>
                <c:pt idx="7">
                  <c:v>1.2189999999999852</c:v>
                </c:pt>
                <c:pt idx="8">
                  <c:v>2.4379999999999997</c:v>
                </c:pt>
                <c:pt idx="9">
                  <c:v>1.2189999999999852</c:v>
                </c:pt>
                <c:pt idx="10">
                  <c:v>0.61000000000000065</c:v>
                </c:pt>
                <c:pt idx="11">
                  <c:v>3.048</c:v>
                </c:pt>
                <c:pt idx="12">
                  <c:v>1.2189999999999852</c:v>
                </c:pt>
                <c:pt idx="13">
                  <c:v>0.61000000000000065</c:v>
                </c:pt>
                <c:pt idx="14">
                  <c:v>1.2189999999999852</c:v>
                </c:pt>
                <c:pt idx="15">
                  <c:v>2.4379999999999997</c:v>
                </c:pt>
                <c:pt idx="16">
                  <c:v>1.2189999999999852</c:v>
                </c:pt>
                <c:pt idx="17">
                  <c:v>1.2189999999999852</c:v>
                </c:pt>
                <c:pt idx="18">
                  <c:v>0.61000000000000065</c:v>
                </c:pt>
                <c:pt idx="19">
                  <c:v>0.61000000000000065</c:v>
                </c:pt>
                <c:pt idx="20">
                  <c:v>1.829</c:v>
                </c:pt>
                <c:pt idx="21">
                  <c:v>3.048</c:v>
                </c:pt>
                <c:pt idx="22">
                  <c:v>3.048</c:v>
                </c:pt>
                <c:pt idx="23">
                  <c:v>1.2189999999999852</c:v>
                </c:pt>
                <c:pt idx="24">
                  <c:v>1.829</c:v>
                </c:pt>
                <c:pt idx="25">
                  <c:v>0.61000000000000065</c:v>
                </c:pt>
                <c:pt idx="26">
                  <c:v>1.829</c:v>
                </c:pt>
                <c:pt idx="27">
                  <c:v>2.4379999999999997</c:v>
                </c:pt>
                <c:pt idx="28">
                  <c:v>0.61000000000000065</c:v>
                </c:pt>
                <c:pt idx="29">
                  <c:v>0.61000000000000065</c:v>
                </c:pt>
                <c:pt idx="30">
                  <c:v>0.61000000000000065</c:v>
                </c:pt>
                <c:pt idx="31">
                  <c:v>1.2189999999999852</c:v>
                </c:pt>
                <c:pt idx="32">
                  <c:v>1.2189999999999852</c:v>
                </c:pt>
                <c:pt idx="33">
                  <c:v>1.2189999999999852</c:v>
                </c:pt>
                <c:pt idx="34">
                  <c:v>1.2189999999999852</c:v>
                </c:pt>
                <c:pt idx="35">
                  <c:v>1.2189999999999852</c:v>
                </c:pt>
                <c:pt idx="36">
                  <c:v>3.048</c:v>
                </c:pt>
                <c:pt idx="37">
                  <c:v>1.2189999999999852</c:v>
                </c:pt>
                <c:pt idx="38">
                  <c:v>0.61000000000000065</c:v>
                </c:pt>
                <c:pt idx="39">
                  <c:v>1.2189999999999852</c:v>
                </c:pt>
                <c:pt idx="40">
                  <c:v>1.2189999999999852</c:v>
                </c:pt>
                <c:pt idx="41">
                  <c:v>2.4379999999999997</c:v>
                </c:pt>
                <c:pt idx="42">
                  <c:v>1.829</c:v>
                </c:pt>
                <c:pt idx="43">
                  <c:v>1.829</c:v>
                </c:pt>
                <c:pt idx="44">
                  <c:v>0.61000000000000065</c:v>
                </c:pt>
                <c:pt idx="45">
                  <c:v>1.2189999999999852</c:v>
                </c:pt>
                <c:pt idx="46">
                  <c:v>4.8769999999999998</c:v>
                </c:pt>
                <c:pt idx="47">
                  <c:v>0.61000000000000065</c:v>
                </c:pt>
                <c:pt idx="48">
                  <c:v>1.2189999999999852</c:v>
                </c:pt>
                <c:pt idx="49">
                  <c:v>7.3149999999999755</c:v>
                </c:pt>
                <c:pt idx="50">
                  <c:v>1.2189999999999852</c:v>
                </c:pt>
                <c:pt idx="51">
                  <c:v>1.2189999999999852</c:v>
                </c:pt>
                <c:pt idx="52">
                  <c:v>0.61000000000000065</c:v>
                </c:pt>
                <c:pt idx="53">
                  <c:v>1.2189999999999852</c:v>
                </c:pt>
                <c:pt idx="54">
                  <c:v>1.2189999999999852</c:v>
                </c:pt>
                <c:pt idx="55">
                  <c:v>1.2189999999999852</c:v>
                </c:pt>
                <c:pt idx="56">
                  <c:v>2.4379999999999997</c:v>
                </c:pt>
                <c:pt idx="57">
                  <c:v>1.2189999999999852</c:v>
                </c:pt>
                <c:pt idx="58">
                  <c:v>4.8769999999999998</c:v>
                </c:pt>
                <c:pt idx="59">
                  <c:v>1.829</c:v>
                </c:pt>
                <c:pt idx="60">
                  <c:v>2.4379999999999997</c:v>
                </c:pt>
                <c:pt idx="61">
                  <c:v>1.2189999999999852</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1.2769999999999868</c:v>
                </c:pt>
                <c:pt idx="15">
                  <c:v>3.0789999999999997</c:v>
                </c:pt>
                <c:pt idx="16">
                  <c:v>1.137</c:v>
                </c:pt>
                <c:pt idx="17">
                  <c:v>1.1990000000000001</c:v>
                </c:pt>
                <c:pt idx="18">
                  <c:v>1.0249999999999868</c:v>
                </c:pt>
                <c:pt idx="19">
                  <c:v>1.0409999999999879</c:v>
                </c:pt>
                <c:pt idx="20">
                  <c:v>1.9940000000000131</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1.1619999999999875</c:v>
                </c:pt>
                <c:pt idx="32">
                  <c:v>1.175</c:v>
                </c:pt>
                <c:pt idx="33">
                  <c:v>1.635</c:v>
                </c:pt>
                <c:pt idx="34">
                  <c:v>2.3759999999999977</c:v>
                </c:pt>
                <c:pt idx="35">
                  <c:v>2.0880000000000001</c:v>
                </c:pt>
                <c:pt idx="36">
                  <c:v>1.9540000000000117</c:v>
                </c:pt>
                <c:pt idx="37">
                  <c:v>1.073</c:v>
                </c:pt>
                <c:pt idx="38">
                  <c:v>0.93200000000000005</c:v>
                </c:pt>
                <c:pt idx="39">
                  <c:v>1.2209999999999852</c:v>
                </c:pt>
                <c:pt idx="40">
                  <c:v>1.081</c:v>
                </c:pt>
                <c:pt idx="41">
                  <c:v>3.5019999999999998</c:v>
                </c:pt>
                <c:pt idx="42">
                  <c:v>1.052</c:v>
                </c:pt>
                <c:pt idx="43">
                  <c:v>1.538</c:v>
                </c:pt>
                <c:pt idx="44">
                  <c:v>1.0569999999999882</c:v>
                </c:pt>
                <c:pt idx="45">
                  <c:v>1.028</c:v>
                </c:pt>
                <c:pt idx="46">
                  <c:v>3.6629999999999998</c:v>
                </c:pt>
                <c:pt idx="47">
                  <c:v>0.96500000000000064</c:v>
                </c:pt>
                <c:pt idx="48">
                  <c:v>1.595</c:v>
                </c:pt>
                <c:pt idx="49">
                  <c:v>6.8039999999999985</c:v>
                </c:pt>
                <c:pt idx="50">
                  <c:v>1.0489999999999882</c:v>
                </c:pt>
                <c:pt idx="51">
                  <c:v>1.4489999999999852</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1.5629999999999882</c:v>
                </c:pt>
                <c:pt idx="62">
                  <c:v>0.99199999999999999</c:v>
                </c:pt>
                <c:pt idx="63">
                  <c:v>2.8779999999999997</c:v>
                </c:pt>
              </c:numCache>
            </c:numRef>
          </c:yVal>
        </c:ser>
        <c:axId val="104129664"/>
        <c:axId val="104131584"/>
      </c:scatterChart>
      <c:valAx>
        <c:axId val="104129664"/>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AR"/>
          </a:p>
        </c:txPr>
        <c:crossAx val="104131584"/>
        <c:crosses val="autoZero"/>
        <c:crossBetween val="midCat"/>
        <c:majorUnit val="5"/>
      </c:valAx>
      <c:valAx>
        <c:axId val="104131584"/>
        <c:scaling>
          <c:orientation val="minMax"/>
        </c:scaling>
        <c:axPos val="l"/>
        <c:majorGridlines/>
        <c:title>
          <c:tx>
            <c:rich>
              <a:bodyPr/>
              <a:lstStyle/>
              <a:p>
                <a:pPr>
                  <a:defRPr lang="es-AR"/>
                </a:pPr>
                <a:r>
                  <a:rPr lang="es-AR" sz="1400" b="0" dirty="0">
                    <a:latin typeface="+mj-lt"/>
                  </a:rP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104129664"/>
        <c:crosses val="autoZero"/>
        <c:crossBetween val="midCat"/>
      </c:valAx>
    </c:plotArea>
    <c:legend>
      <c:legendPos val="r"/>
      <c:layout>
        <c:manualLayout>
          <c:xMode val="edge"/>
          <c:yMode val="edge"/>
          <c:x val="0.74133589770230268"/>
          <c:y val="0.71233526043915962"/>
          <c:w val="0.24201434347572656"/>
          <c:h val="0.16317756172635517"/>
        </c:manualLayout>
      </c:layout>
      <c:txPr>
        <a:bodyPr/>
        <a:lstStyle/>
        <a:p>
          <a:pPr>
            <a:defRPr lang="es-AR"/>
          </a:pPr>
          <a:endParaRPr lang="es-AR"/>
        </a:p>
      </c:txPr>
    </c:legend>
    <c:plotVisOnly val="1"/>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971"/>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1.9500000000000117</c:v>
                </c:pt>
                <c:pt idx="8">
                  <c:v>2.4899999999999998</c:v>
                </c:pt>
                <c:pt idx="9">
                  <c:v>1.6800000000000117</c:v>
                </c:pt>
                <c:pt idx="10">
                  <c:v>2.98</c:v>
                </c:pt>
                <c:pt idx="11">
                  <c:v>1.4</c:v>
                </c:pt>
                <c:pt idx="12">
                  <c:v>1.6400000000000001</c:v>
                </c:pt>
                <c:pt idx="13">
                  <c:v>2.2799999999999998</c:v>
                </c:pt>
                <c:pt idx="14">
                  <c:v>3.3099999999999987</c:v>
                </c:pt>
                <c:pt idx="15">
                  <c:v>1.9500000000000117</c:v>
                </c:pt>
                <c:pt idx="16">
                  <c:v>1.4</c:v>
                </c:pt>
                <c:pt idx="17">
                  <c:v>1.72</c:v>
                </c:pt>
                <c:pt idx="18">
                  <c:v>1.28</c:v>
                </c:pt>
                <c:pt idx="19">
                  <c:v>3.02</c:v>
                </c:pt>
                <c:pt idx="20">
                  <c:v>3.08</c:v>
                </c:pt>
                <c:pt idx="21">
                  <c:v>1.86</c:v>
                </c:pt>
                <c:pt idx="22">
                  <c:v>1.5</c:v>
                </c:pt>
                <c:pt idx="23">
                  <c:v>2.69</c:v>
                </c:pt>
                <c:pt idx="24">
                  <c:v>1.45</c:v>
                </c:pt>
                <c:pt idx="25">
                  <c:v>1.9900000000000131</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1.9600000000000117</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1.2189999999999852</c:v>
                </c:pt>
                <c:pt idx="1">
                  <c:v>2.4379999999999997</c:v>
                </c:pt>
                <c:pt idx="2">
                  <c:v>3.6579999999999999</c:v>
                </c:pt>
                <c:pt idx="3">
                  <c:v>1.829</c:v>
                </c:pt>
                <c:pt idx="4">
                  <c:v>1.2189999999999852</c:v>
                </c:pt>
                <c:pt idx="5">
                  <c:v>1.2189999999999852</c:v>
                </c:pt>
                <c:pt idx="6">
                  <c:v>1.2189999999999852</c:v>
                </c:pt>
                <c:pt idx="7">
                  <c:v>2.4379999999999997</c:v>
                </c:pt>
                <c:pt idx="8">
                  <c:v>1.2189999999999852</c:v>
                </c:pt>
                <c:pt idx="9">
                  <c:v>0.61000000000000065</c:v>
                </c:pt>
                <c:pt idx="10">
                  <c:v>3.048</c:v>
                </c:pt>
                <c:pt idx="11">
                  <c:v>1.2189999999999852</c:v>
                </c:pt>
                <c:pt idx="12">
                  <c:v>0.61000000000000065</c:v>
                </c:pt>
                <c:pt idx="13">
                  <c:v>1.2189999999999852</c:v>
                </c:pt>
                <c:pt idx="14">
                  <c:v>2.4379999999999997</c:v>
                </c:pt>
                <c:pt idx="15">
                  <c:v>1.2189999999999852</c:v>
                </c:pt>
                <c:pt idx="16">
                  <c:v>1.2189999999999852</c:v>
                </c:pt>
                <c:pt idx="17">
                  <c:v>0.61000000000000065</c:v>
                </c:pt>
                <c:pt idx="18">
                  <c:v>0.61000000000000065</c:v>
                </c:pt>
                <c:pt idx="19">
                  <c:v>1.829</c:v>
                </c:pt>
                <c:pt idx="20">
                  <c:v>3.048</c:v>
                </c:pt>
                <c:pt idx="21">
                  <c:v>3.048</c:v>
                </c:pt>
                <c:pt idx="22">
                  <c:v>1.2189999999999852</c:v>
                </c:pt>
                <c:pt idx="23">
                  <c:v>1.829</c:v>
                </c:pt>
                <c:pt idx="24">
                  <c:v>0.61000000000000065</c:v>
                </c:pt>
                <c:pt idx="25">
                  <c:v>1.829</c:v>
                </c:pt>
                <c:pt idx="26">
                  <c:v>2.4379999999999997</c:v>
                </c:pt>
                <c:pt idx="27">
                  <c:v>0.61000000000000065</c:v>
                </c:pt>
                <c:pt idx="28">
                  <c:v>0.61000000000000065</c:v>
                </c:pt>
                <c:pt idx="29">
                  <c:v>0.61000000000000065</c:v>
                </c:pt>
                <c:pt idx="30">
                  <c:v>1.2189999999999852</c:v>
                </c:pt>
                <c:pt idx="31">
                  <c:v>1.2189999999999852</c:v>
                </c:pt>
                <c:pt idx="32">
                  <c:v>1.2189999999999852</c:v>
                </c:pt>
                <c:pt idx="33">
                  <c:v>1.2189999999999852</c:v>
                </c:pt>
                <c:pt idx="34">
                  <c:v>1.2189999999999852</c:v>
                </c:pt>
                <c:pt idx="35">
                  <c:v>3.048</c:v>
                </c:pt>
                <c:pt idx="36">
                  <c:v>1.2189999999999852</c:v>
                </c:pt>
                <c:pt idx="37">
                  <c:v>0.61000000000000065</c:v>
                </c:pt>
                <c:pt idx="38">
                  <c:v>1.2189999999999852</c:v>
                </c:pt>
                <c:pt idx="39">
                  <c:v>1.2189999999999852</c:v>
                </c:pt>
                <c:pt idx="40">
                  <c:v>2.4379999999999997</c:v>
                </c:pt>
                <c:pt idx="41">
                  <c:v>1.829</c:v>
                </c:pt>
                <c:pt idx="42">
                  <c:v>1.829</c:v>
                </c:pt>
                <c:pt idx="43">
                  <c:v>0.61000000000000065</c:v>
                </c:pt>
                <c:pt idx="44">
                  <c:v>1.2189999999999852</c:v>
                </c:pt>
                <c:pt idx="45">
                  <c:v>4.8769999999999998</c:v>
                </c:pt>
                <c:pt idx="46">
                  <c:v>0.61000000000000065</c:v>
                </c:pt>
                <c:pt idx="47">
                  <c:v>1.2189999999999852</c:v>
                </c:pt>
                <c:pt idx="48">
                  <c:v>7.3149999999999755</c:v>
                </c:pt>
                <c:pt idx="49">
                  <c:v>1.2189999999999852</c:v>
                </c:pt>
                <c:pt idx="50">
                  <c:v>1.2189999999999852</c:v>
                </c:pt>
                <c:pt idx="51">
                  <c:v>0.61000000000000065</c:v>
                </c:pt>
                <c:pt idx="52">
                  <c:v>1.2189999999999852</c:v>
                </c:pt>
                <c:pt idx="53">
                  <c:v>1.2189999999999852</c:v>
                </c:pt>
                <c:pt idx="54">
                  <c:v>1.2189999999999852</c:v>
                </c:pt>
                <c:pt idx="55">
                  <c:v>2.4379999999999997</c:v>
                </c:pt>
                <c:pt idx="56">
                  <c:v>1.2189999999999852</c:v>
                </c:pt>
                <c:pt idx="57">
                  <c:v>4.8769999999999998</c:v>
                </c:pt>
                <c:pt idx="58">
                  <c:v>1.829</c:v>
                </c:pt>
                <c:pt idx="59">
                  <c:v>2.4379999999999997</c:v>
                </c:pt>
                <c:pt idx="60">
                  <c:v>1.2189999999999852</c:v>
                </c:pt>
                <c:pt idx="61">
                  <c:v>0.61000000000000065</c:v>
                </c:pt>
                <c:pt idx="62">
                  <c:v>3.048</c:v>
                </c:pt>
                <c:pt idx="63">
                  <c:v>1.2189999999999852</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103780736"/>
        <c:axId val="103782656"/>
      </c:scatterChart>
      <c:valAx>
        <c:axId val="103780736"/>
        <c:scaling>
          <c:orientation val="minMax"/>
          <c:max val="8"/>
        </c:scaling>
        <c:axPos val="b"/>
        <c:minorGridlines/>
        <c:title>
          <c:tx>
            <c:rich>
              <a:bodyPr/>
              <a:lstStyle/>
              <a:p>
                <a:pPr>
                  <a:defRPr lang="es-AR"/>
                </a:pPr>
                <a:r>
                  <a:rPr lang="es-AR" sz="1800" b="0" dirty="0" smtClean="0">
                    <a:latin typeface="+mj-lt"/>
                  </a:rPr>
                  <a:t>WAVEWATCH </a:t>
                </a:r>
                <a:r>
                  <a:rPr lang="es-AR" sz="1800" b="0" baseline="0" dirty="0" smtClean="0">
                    <a:latin typeface="+mj-lt"/>
                  </a:rPr>
                  <a:t>III </a:t>
                </a:r>
                <a:r>
                  <a:rPr lang="es-AR" sz="1800" b="0" baseline="0" dirty="0">
                    <a:latin typeface="+mj-lt"/>
                  </a:rPr>
                  <a:t>(Altura en mts.)</a:t>
                </a:r>
                <a:endParaRPr lang="es-AR" sz="1800" b="0" dirty="0">
                  <a:latin typeface="+mj-lt"/>
                </a:endParaRPr>
              </a:p>
            </c:rich>
          </c:tx>
          <c:layout/>
        </c:title>
        <c:numFmt formatCode="#,##0;\-#,##0" sourceLinked="0"/>
        <c:tickLblPos val="nextTo"/>
        <c:txPr>
          <a:bodyPr/>
          <a:lstStyle/>
          <a:p>
            <a:pPr>
              <a:defRPr lang="es-AR" baseline="0"/>
            </a:pPr>
            <a:endParaRPr lang="es-AR"/>
          </a:p>
        </c:txPr>
        <c:crossAx val="103782656"/>
        <c:crosses val="autoZero"/>
        <c:crossBetween val="midCat"/>
        <c:majorUnit val="2"/>
      </c:valAx>
      <c:valAx>
        <c:axId val="103782656"/>
        <c:scaling>
          <c:orientation val="minMax"/>
        </c:scaling>
        <c:axPos val="l"/>
        <c:majorGridlines/>
        <c:minorGridlines/>
        <c:title>
          <c:tx>
            <c:rich>
              <a:bodyPr/>
              <a:lstStyle/>
              <a:p>
                <a:pPr>
                  <a:defRPr lang="es-AR"/>
                </a:pPr>
                <a:r>
                  <a:rPr lang="es-AR" sz="1800" b="0" dirty="0">
                    <a:latin typeface="+mj-lt"/>
                  </a:rPr>
                  <a:t>Observación Visual (Altura</a:t>
                </a:r>
                <a:r>
                  <a:rPr lang="es-AR" sz="1800" b="0" baseline="0" dirty="0">
                    <a:latin typeface="+mj-lt"/>
                  </a:rPr>
                  <a:t> en </a:t>
                </a:r>
                <a:r>
                  <a:rPr lang="es-AR" sz="1800" b="0" dirty="0">
                    <a:latin typeface="+mj-lt"/>
                  </a:rPr>
                  <a:t>mts.)</a:t>
                </a:r>
              </a:p>
            </c:rich>
          </c:tx>
          <c:layout/>
        </c:title>
        <c:numFmt formatCode="General" sourceLinked="1"/>
        <c:tickLblPos val="nextTo"/>
        <c:txPr>
          <a:bodyPr/>
          <a:lstStyle/>
          <a:p>
            <a:pPr>
              <a:defRPr lang="es-AR"/>
            </a:pPr>
            <a:endParaRPr lang="es-AR"/>
          </a:p>
        </c:txPr>
        <c:crossAx val="103780736"/>
        <c:crosses val="autoZero"/>
        <c:crossBetween val="midCat"/>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836ABB-6633-4F2E-9CC4-347080E95772}" type="datetimeFigureOut">
              <a:rPr lang="es-ES" smtClean="0"/>
              <a:pPr/>
              <a:t>25/08/2010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D32D0-E9B5-40DC-909E-F2E33DCC3B23}"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a:t>
            </a:r>
            <a:r>
              <a:rPr lang="en-US" baseline="0" dirty="0" err="1" smtClean="0"/>
              <a:t>que</a:t>
            </a:r>
            <a:r>
              <a:rPr lang="en-US" baseline="0" dirty="0" smtClean="0"/>
              <a:t> se </a:t>
            </a:r>
            <a:r>
              <a:rPr lang="en-US" baseline="0" dirty="0" err="1" smtClean="0"/>
              <a:t>reporto</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Ejemplo de tareas que abarca el aprendizaje de maquina pueden ser:</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descubrir que tratamientos se adaptaran mejor a futuros pacientes a partir del archivo de historias clínicas de un hospital;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instancia representa un conjunto de observaciones sobre un hecho determinado.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r>
              <a:rPr lang="es-AR" sz="1200" kern="1200" dirty="0" smtClean="0">
                <a:solidFill>
                  <a:schemeClr val="tx1"/>
                </a:solidFill>
                <a:latin typeface="+mn-lt"/>
                <a:ea typeface="+mn-ea"/>
                <a:cs typeface="+mn-cs"/>
              </a:rPr>
              <a:t>Una instancia representa un conjunto de observaciones sobre un hecho determinado. </a:t>
            </a: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fase de entrenamiento,  un algoritmo de aprendizaje supervisado buscara</a:t>
            </a:r>
            <a:r>
              <a:rPr lang="es-AR" sz="1200" kern="1200" baseline="0" dirty="0" smtClean="0">
                <a:solidFill>
                  <a:schemeClr val="tx1"/>
                </a:solidFill>
                <a:latin typeface="+mn-lt"/>
                <a:ea typeface="+mn-ea"/>
                <a:cs typeface="+mn-cs"/>
              </a:rPr>
              <a:t> aprender de cada uno de los ejemplos que se le provee clasificación para poder predecir futuros casos que no estén clasificados. Específicamente buscara una relación entre el conjunto de atributos de cada instancia(azul) y su atributo de clase(amarillo). </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Es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adquirido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pueda</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generalizado</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 no </a:t>
            </a:r>
            <a:r>
              <a:rPr lang="en-US" sz="1200" kern="1200" baseline="0" dirty="0" err="1" smtClean="0">
                <a:solidFill>
                  <a:schemeClr val="tx1"/>
                </a:solidFill>
                <a:latin typeface="+mn-lt"/>
                <a:ea typeface="+mn-ea"/>
                <a:cs typeface="+mn-cs"/>
              </a:rPr>
              <a:t>vistos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posible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atributo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nunca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haya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analizado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resultado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denomina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Este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Asi</a:t>
            </a:r>
            <a:r>
              <a:rPr lang="en-US" sz="1200" kern="1200" dirty="0" smtClean="0">
                <a:solidFill>
                  <a:schemeClr val="tx1"/>
                </a:solidFill>
                <a:latin typeface="+mn-lt"/>
                <a:ea typeface="+mn-ea"/>
                <a:cs typeface="+mn-cs"/>
              </a:rPr>
              <a:t> en el </a:t>
            </a:r>
            <a:r>
              <a:rPr lang="en-US" sz="1200" kern="1200" dirty="0" err="1" smtClean="0">
                <a:solidFill>
                  <a:schemeClr val="tx1"/>
                </a:solidFill>
                <a:latin typeface="+mn-lt"/>
                <a:ea typeface="+mn-ea"/>
                <a:cs typeface="+mn-cs"/>
              </a:rPr>
              <a:t>ejemplo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cancha</a:t>
            </a:r>
            <a:r>
              <a:rPr lang="en-US" sz="1200" kern="1200" dirty="0" smtClean="0">
                <a:solidFill>
                  <a:schemeClr val="tx1"/>
                </a:solidFill>
                <a:latin typeface="+mn-lt"/>
                <a:ea typeface="+mn-ea"/>
                <a:cs typeface="+mn-cs"/>
              </a:rPr>
              <a:t> de golf</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tomara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cuenta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uno</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ejemplos</a:t>
            </a:r>
            <a:r>
              <a:rPr lang="en-US" sz="1200" kern="1200" baseline="0" dirty="0" smtClean="0">
                <a:solidFill>
                  <a:schemeClr val="tx1"/>
                </a:solidFill>
                <a:latin typeface="+mn-lt"/>
                <a:ea typeface="+mn-ea"/>
                <a:cs typeface="+mn-cs"/>
              </a:rPr>
              <a:t>. Para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dadas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nuevo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inferir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esa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p>
          <a:p>
            <a:endParaRPr lang="en-US" baseline="0" dirty="0" smtClean="0"/>
          </a:p>
          <a:p>
            <a:r>
              <a:rPr lang="en-US" baseline="0" dirty="0" smtClean="0"/>
              <a:t>El </a:t>
            </a:r>
            <a:r>
              <a:rPr lang="en-US" baseline="0" dirty="0" err="1" smtClean="0"/>
              <a:t>clasificador</a:t>
            </a:r>
            <a:r>
              <a:rPr lang="en-US" baseline="0" dirty="0" smtClean="0"/>
              <a:t> </a:t>
            </a:r>
            <a:r>
              <a:rPr lang="en-US" baseline="0" dirty="0" err="1" smtClean="0"/>
              <a:t>recibe</a:t>
            </a:r>
            <a:r>
              <a:rPr lang="en-US" baseline="0" dirty="0" smtClean="0"/>
              <a:t> </a:t>
            </a:r>
            <a:r>
              <a:rPr lang="en-US" baseline="0" dirty="0" err="1" smtClean="0"/>
              <a:t>una</a:t>
            </a:r>
            <a:r>
              <a:rPr lang="en-US" baseline="0" dirty="0" smtClean="0"/>
              <a:t> </a:t>
            </a:r>
            <a:r>
              <a:rPr lang="en-US" baseline="0" dirty="0" err="1" smtClean="0"/>
              <a:t>instancia</a:t>
            </a:r>
            <a:r>
              <a:rPr lang="en-US" baseline="0" dirty="0" smtClean="0"/>
              <a:t> sin </a:t>
            </a:r>
            <a:r>
              <a:rPr lang="en-US" baseline="0" dirty="0" err="1" smtClean="0"/>
              <a:t>clasificar</a:t>
            </a:r>
            <a:r>
              <a:rPr lang="en-US" baseline="0" dirty="0" smtClean="0"/>
              <a:t> y produce el </a:t>
            </a:r>
            <a:r>
              <a:rPr lang="en-US" baseline="0" dirty="0" err="1" smtClean="0"/>
              <a:t>correspondiente</a:t>
            </a:r>
            <a:r>
              <a:rPr lang="en-US" baseline="0" dirty="0" smtClean="0"/>
              <a:t>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basado</a:t>
            </a:r>
            <a:r>
              <a:rPr lang="en-US" baseline="0" dirty="0" smtClean="0"/>
              <a:t> en la </a:t>
            </a:r>
            <a:r>
              <a:rPr lang="en-US" baseline="0" dirty="0" err="1" smtClean="0"/>
              <a:t>experiencia</a:t>
            </a:r>
            <a:r>
              <a:rPr lang="en-US" baseline="0" dirty="0" smtClean="0"/>
              <a:t> </a:t>
            </a:r>
            <a:r>
              <a:rPr lang="en-US" baseline="0" dirty="0" err="1" smtClean="0"/>
              <a:t>que</a:t>
            </a:r>
            <a:r>
              <a:rPr lang="en-US" baseline="0" dirty="0" smtClean="0"/>
              <a:t> </a:t>
            </a:r>
            <a:r>
              <a:rPr lang="en-US" baseline="0" dirty="0" err="1" smtClean="0"/>
              <a:t>obtuvo</a:t>
            </a:r>
            <a:r>
              <a:rPr lang="en-US" baseline="0" dirty="0" smtClean="0"/>
              <a:t> </a:t>
            </a:r>
            <a:r>
              <a:rPr lang="en-US" baseline="0" dirty="0" err="1" smtClean="0"/>
              <a:t>durante</a:t>
            </a:r>
            <a:r>
              <a:rPr lang="en-US" baseline="0" dirty="0" smtClean="0"/>
              <a:t> la </a:t>
            </a:r>
            <a:r>
              <a:rPr lang="en-US" baseline="0" dirty="0" err="1" smtClean="0"/>
              <a:t>fase</a:t>
            </a:r>
            <a:r>
              <a:rPr lang="en-US" baseline="0" dirty="0" smtClean="0"/>
              <a:t> de </a:t>
            </a:r>
            <a:r>
              <a:rPr lang="en-US" baseline="0" dirty="0" err="1" smtClean="0"/>
              <a:t>aprendizaje</a:t>
            </a:r>
            <a:r>
              <a:rPr lang="en-US" baseline="0" dirty="0" smtClean="0"/>
              <a:t>.</a:t>
            </a:r>
          </a:p>
          <a:p>
            <a:endParaRPr lang="en-US" baseline="0" dirty="0" smtClean="0"/>
          </a:p>
          <a:p>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a:t>
            </a:r>
            <a:r>
              <a:rPr lang="en-US" baseline="0" dirty="0" err="1" smtClean="0"/>
              <a:t>Numerico</a:t>
            </a:r>
            <a:r>
              <a:rPr lang="en-US" baseline="0" dirty="0" smtClean="0"/>
              <a:t> se dice </a:t>
            </a:r>
            <a:r>
              <a:rPr lang="en-US" baseline="0" dirty="0" err="1" smtClean="0"/>
              <a:t>que</a:t>
            </a:r>
            <a:r>
              <a:rPr lang="en-US" baseline="0" dirty="0" smtClean="0"/>
              <a:t>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Regresión</a:t>
            </a:r>
            <a:r>
              <a:rPr lang="en-US" baseline="0" dirty="0" smtClean="0"/>
              <a:t>.</a:t>
            </a:r>
          </a:p>
          <a:p>
            <a:endParaRPr lang="en-US" baseline="0" dirty="0" smtClean="0"/>
          </a:p>
          <a:p>
            <a:r>
              <a:rPr lang="en-US" baseline="0" dirty="0" err="1" smtClean="0"/>
              <a:t>Mientras</a:t>
            </a:r>
            <a:r>
              <a:rPr lang="en-US" baseline="0" dirty="0" smtClean="0"/>
              <a:t> </a:t>
            </a:r>
            <a:r>
              <a:rPr lang="en-US" baseline="0" dirty="0" err="1" smtClean="0"/>
              <a:t>que</a:t>
            </a:r>
            <a:r>
              <a:rPr lang="en-US" baseline="0" dirty="0" smtClean="0"/>
              <a:t> </a:t>
            </a:r>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Nominal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Clasificación</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iterativo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Data Cleaning</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Trainning</a:t>
            </a:r>
            <a:r>
              <a:rPr lang="en-US" sz="1200" kern="1200" baseline="0" dirty="0" smtClean="0">
                <a:solidFill>
                  <a:schemeClr val="tx1"/>
                </a:solidFill>
                <a:latin typeface="+mn-lt"/>
                <a:ea typeface="+mn-ea"/>
                <a:cs typeface="+mn-cs"/>
              </a:rPr>
              <a:t> Set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Algorithm selection and </a:t>
            </a:r>
            <a:r>
              <a:rPr lang="en-US" sz="1200" kern="1200" baseline="0" dirty="0" err="1" smtClean="0">
                <a:solidFill>
                  <a:schemeClr val="tx1"/>
                </a:solidFill>
                <a:latin typeface="+mn-lt"/>
                <a:ea typeface="+mn-ea"/>
                <a:cs typeface="+mn-cs"/>
              </a:rPr>
              <a:t>parametrization</a:t>
            </a:r>
            <a:endParaRPr lang="en-US" sz="1200"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Trainning</a:t>
            </a:r>
            <a:r>
              <a:rPr lang="en-US" sz="1200" kern="1200" baseline="0" dirty="0" smtClean="0">
                <a:solidFill>
                  <a:schemeClr val="tx1"/>
                </a:solidFill>
                <a:latin typeface="+mn-lt"/>
                <a:ea typeface="+mn-ea"/>
                <a:cs typeface="+mn-cs"/>
              </a:rPr>
              <a:t> phase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latin typeface="+mn-lt"/>
                <a:ea typeface="+mn-ea"/>
                <a:cs typeface="+mn-cs"/>
              </a:rPr>
              <a:t>Classifier Evaluation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utilizan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especificar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Se genera </a:t>
            </a:r>
            <a:r>
              <a:rPr lang="en-US" sz="1200" kern="1200" baseline="0" dirty="0" err="1" smtClean="0">
                <a:solidFill>
                  <a:schemeClr val="tx1"/>
                </a:solidFill>
                <a:latin typeface="+mn-lt"/>
                <a:ea typeface="+mn-ea"/>
                <a:cs typeface="+mn-cs"/>
              </a:rPr>
              <a:t>entonces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conjunto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entrenamiento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cual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entrada</a:t>
            </a:r>
            <a:r>
              <a:rPr lang="en-US" sz="1200" kern="1200" baseline="0" dirty="0" smtClean="0">
                <a:solidFill>
                  <a:schemeClr val="tx1"/>
                </a:solidFill>
                <a:latin typeface="+mn-lt"/>
                <a:ea typeface="+mn-ea"/>
                <a:cs typeface="+mn-cs"/>
              </a:rPr>
              <a:t> a un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maquina</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conjunto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entrenamiento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compuesto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aprendizaje de maquina supervisado es la rama del aprendizaje de maquina dedicado al desarrollo de algoritmos que aprenden a partir de ejemplos.</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ejemplo está representado por una instancia y una clase a la que esa instancia pertenece.</a:t>
            </a:r>
          </a:p>
          <a:p>
            <a:r>
              <a:rPr lang="es-AR" sz="1200" kern="1200" dirty="0" smtClean="0">
                <a:solidFill>
                  <a:schemeClr val="tx1"/>
                </a:solidFill>
                <a:latin typeface="+mn-lt"/>
                <a:ea typeface="+mn-ea"/>
                <a:cs typeface="+mn-cs"/>
              </a:rPr>
              <a:t>Una instancia representa un conjunto de observaciones sobre un hecho determinado. </a:t>
            </a:r>
          </a:p>
          <a:p>
            <a:r>
              <a:rPr lang="es-AR" sz="1200" kern="1200" dirty="0" smtClean="0">
                <a:solidFill>
                  <a:schemeClr val="tx1"/>
                </a:solidFill>
                <a:latin typeface="+mn-lt"/>
                <a:ea typeface="+mn-ea"/>
                <a:cs typeface="+mn-cs"/>
              </a:rPr>
              <a:t>Una clase representa la clasificación que se le da al hecho. Lo que queremos</a:t>
            </a:r>
            <a:r>
              <a:rPr lang="es-AR" sz="1200" kern="1200" baseline="0" dirty="0" smtClean="0">
                <a:solidFill>
                  <a:schemeClr val="tx1"/>
                </a:solidFill>
                <a:latin typeface="+mn-lt"/>
                <a:ea typeface="+mn-ea"/>
                <a:cs typeface="+mn-cs"/>
              </a:rPr>
              <a:t> aprender</a:t>
            </a: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problema que el mismo presenta es que sus pronósticos no contemplan la geografía de lecho marino en las cercanías de la costa. </a:t>
            </a:r>
            <a:endParaRPr lang="es-AR" sz="1200" kern="1200" dirty="0" smtClean="0">
              <a:solidFill>
                <a:schemeClr val="tx1"/>
              </a:solidFill>
              <a:latin typeface="+mn-lt"/>
              <a:ea typeface="+mn-ea"/>
              <a:cs typeface="+mn-cs"/>
            </a:endParaRPr>
          </a:p>
          <a:p>
            <a:pPr rtl="0" eaLnBrk="1" fontAlgn="base" latinLnBrk="0" hangingPunct="1"/>
            <a:endParaRPr lang="es-AR" sz="1200" kern="1200" dirty="0" smtClean="0">
              <a:solidFill>
                <a:schemeClr val="tx1"/>
              </a:solidFill>
              <a:latin typeface="+mn-lt"/>
              <a:ea typeface="+mn-ea"/>
              <a:cs typeface="+mn-cs"/>
            </a:endParaRPr>
          </a:p>
          <a:p>
            <a:pPr rtl="0" eaLnBrk="1" fontAlgn="base" latinLnBrk="0" hangingPunct="1"/>
            <a:r>
              <a:rPr lang="es-AR" sz="1200" kern="1200" dirty="0" smtClean="0">
                <a:solidFill>
                  <a:schemeClr val="tx1"/>
                </a:solidFill>
                <a:latin typeface="+mn-lt"/>
                <a:ea typeface="+mn-ea"/>
                <a:cs typeface="+mn-cs"/>
              </a:rPr>
              <a:t>De </a:t>
            </a:r>
            <a:r>
              <a:rPr lang="es-AR" sz="1200" kern="1200" dirty="0" smtClean="0">
                <a:solidFill>
                  <a:schemeClr val="tx1"/>
                </a:solidFill>
                <a:latin typeface="+mn-lt"/>
                <a:ea typeface="+mn-ea"/>
                <a:cs typeface="+mn-cs"/>
              </a:rPr>
              <a:t>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propuesta consistió en la utilización 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dirty="0" smtClean="0">
                <a:solidFill>
                  <a:schemeClr val="tx1"/>
                </a:solidFill>
                <a:latin typeface="+mn-lt"/>
                <a:ea typeface="+mn-ea"/>
                <a:cs typeface="+mn-cs"/>
              </a:rPr>
              <a:t>Los atributos de instancia estarán</a:t>
            </a:r>
            <a:r>
              <a:rPr lang="es-ES_tradnl" sz="1200" kern="1200" baseline="0" dirty="0" smtClean="0">
                <a:solidFill>
                  <a:schemeClr val="tx1"/>
                </a:solidFill>
                <a:latin typeface="+mn-lt"/>
                <a:ea typeface="+mn-ea"/>
                <a:cs typeface="+mn-cs"/>
              </a:rPr>
              <a:t> dados por los parámetros de olas de alta mar brindados por el pronostico de alta mar para un punto de la grilla cercano a la playa en cuestión.</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 El atributo de clase se corresponde a la altura de la ola reportada por un experto en la playa que se quiere estudiar.</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De esta manera el algoritmo de aprendizaje buscara inferir el proceso de transformación que sufren las olas desde el punto en alta mar, hasta la playa en cuestión. Así una vez aprendida esta transformación se podrá predecir el valor de la altura de ola para un nuevo pronostico de alta mar.</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Dado que el atributo de clase(altura de la ola sobre la playa) es </a:t>
            </a:r>
            <a:r>
              <a:rPr lang="es-ES_tradnl" sz="1200" kern="1200" baseline="0" dirty="0" err="1" smtClean="0">
                <a:solidFill>
                  <a:schemeClr val="tx1"/>
                </a:solidFill>
                <a:latin typeface="+mn-lt"/>
                <a:ea typeface="+mn-ea"/>
                <a:cs typeface="+mn-cs"/>
              </a:rPr>
              <a:t>númerico</a:t>
            </a:r>
            <a:r>
              <a:rPr lang="es-ES_tradnl" sz="1200" kern="1200" baseline="0" dirty="0" smtClean="0">
                <a:solidFill>
                  <a:schemeClr val="tx1"/>
                </a:solidFill>
                <a:latin typeface="+mn-lt"/>
                <a:ea typeface="+mn-ea"/>
                <a:cs typeface="+mn-cs"/>
              </a:rPr>
              <a:t> estamos frente a un problema de regresión.</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Aqui</a:t>
            </a:r>
            <a:r>
              <a:rPr lang="en-US" dirty="0" smtClean="0"/>
              <a:t> se </a:t>
            </a:r>
            <a:r>
              <a:rPr lang="en-US" dirty="0" err="1" smtClean="0"/>
              <a:t>ve</a:t>
            </a:r>
            <a:r>
              <a:rPr lang="en-US" baseline="0" dirty="0" smtClean="0"/>
              <a:t> </a:t>
            </a:r>
            <a:r>
              <a:rPr lang="en-US" baseline="0" dirty="0" err="1" smtClean="0"/>
              <a:t>graficamente</a:t>
            </a:r>
            <a:r>
              <a:rPr lang="en-US" baseline="0" dirty="0" smtClean="0"/>
              <a:t>: </a:t>
            </a:r>
          </a:p>
          <a:p>
            <a:endParaRPr lang="en-US" baseline="0" dirty="0" smtClean="0"/>
          </a:p>
          <a:p>
            <a:r>
              <a:rPr lang="en-US" baseline="0" dirty="0" err="1" smtClean="0"/>
              <a:t>Una</a:t>
            </a:r>
            <a:r>
              <a:rPr lang="en-US" baseline="0" dirty="0" smtClean="0"/>
              <a:t> </a:t>
            </a:r>
            <a:r>
              <a:rPr lang="en-US" baseline="0" dirty="0" err="1" smtClean="0"/>
              <a:t>vez</a:t>
            </a:r>
            <a:r>
              <a:rPr lang="en-US" baseline="0" dirty="0" smtClean="0"/>
              <a:t> </a:t>
            </a:r>
            <a:r>
              <a:rPr lang="en-US" baseline="0"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recibira</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producira</a:t>
            </a:r>
            <a:r>
              <a:rPr lang="en-US" baseline="0" dirty="0" smtClean="0"/>
              <a:t> el </a:t>
            </a:r>
            <a:r>
              <a:rPr lang="en-US" baseline="0" dirty="0" err="1" smtClean="0"/>
              <a:t>correspondiente</a:t>
            </a:r>
            <a:r>
              <a:rPr lang="en-US" baseline="0" dirty="0" smtClean="0"/>
              <a:t> valor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23</a:t>
            </a:fld>
            <a:endParaRPr lang="es-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armaron 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instancias diferentes. Las mismas varían en la cantidad de atributos de utilizados, siendo el atributo de clase siempre el mismo.</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atributos de instancia pertenecen a los datos de alta mar provistos por el modelo WAVEWATCH III.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atributo de clase corresponde a la observación visual de la altura de la ola al momento de romper cerca de la playa.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30</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38</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39</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41</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43</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p>
          <a:p>
            <a:endParaRPr lang="en-US" baseline="0" dirty="0" smtClean="0"/>
          </a:p>
          <a:p>
            <a:pPr>
              <a:buFont typeface="Arial" charset="0"/>
              <a:buChar char="•"/>
            </a:pPr>
            <a:r>
              <a:rPr lang="en-US" baseline="0" dirty="0" err="1" smtClean="0"/>
              <a:t>Periodo</a:t>
            </a:r>
            <a:r>
              <a:rPr lang="en-US" baseline="0" dirty="0" smtClean="0"/>
              <a:t> 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56</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endParaRPr lang="en-US" dirty="0" smtClean="0"/>
          </a:p>
          <a:p>
            <a:pPr lvl="7"/>
            <a:r>
              <a:rPr lang="en-US" dirty="0" err="1" smtClean="0"/>
              <a:t>Operación</a:t>
            </a:r>
            <a:r>
              <a:rPr lang="en-US" dirty="0" smtClean="0"/>
              <a:t> de </a:t>
            </a:r>
            <a:r>
              <a:rPr lang="en-US" dirty="0" err="1" smtClean="0"/>
              <a:t>puertos</a:t>
            </a:r>
            <a:r>
              <a:rPr lang="en-US" dirty="0" smtClean="0"/>
              <a:t>:</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r>
              <a:rPr lang="en-US" dirty="0" smtClean="0"/>
              <a:t>):</a:t>
            </a:r>
            <a:endParaRPr lang="en-US" dirty="0" smtClean="0"/>
          </a:p>
          <a:p>
            <a:pPr lvl="7"/>
            <a:r>
              <a:rPr lang="en-US" dirty="0" err="1" smtClean="0"/>
              <a:t>Seguridad</a:t>
            </a:r>
            <a:r>
              <a:rPr lang="en-US" dirty="0" smtClean="0"/>
              <a:t> </a:t>
            </a:r>
            <a:r>
              <a:rPr lang="en-US" dirty="0" err="1" smtClean="0"/>
              <a:t>Costera</a:t>
            </a:r>
            <a:r>
              <a:rPr lang="en-US" dirty="0" smtClean="0"/>
              <a:t>:</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filmina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avance</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0hs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no la </a:t>
            </a:r>
            <a:r>
              <a:rPr lang="en-US" sz="1200" kern="1200" baseline="0" dirty="0" err="1" smtClean="0">
                <a:solidFill>
                  <a:schemeClr val="tx1"/>
                </a:solidFill>
                <a:latin typeface="+mn-lt"/>
                <a:ea typeface="+mn-ea"/>
                <a:cs typeface="+mn-cs"/>
              </a:rPr>
              <a:t>inclui</a:t>
            </a:r>
            <a:r>
              <a:rPr lang="en-US" sz="1200" kern="1200" baseline="0" dirty="0" smtClean="0">
                <a:solidFill>
                  <a:schemeClr val="tx1"/>
                </a:solidFill>
                <a:latin typeface="+mn-lt"/>
                <a:ea typeface="+mn-ea"/>
                <a:cs typeface="+mn-cs"/>
              </a:rPr>
              <a:t> en el mail </a:t>
            </a:r>
            <a:r>
              <a:rPr lang="en-US" sz="1200" kern="1200" baseline="0" dirty="0" err="1" smtClean="0">
                <a:solidFill>
                  <a:schemeClr val="tx1"/>
                </a:solidFill>
                <a:latin typeface="+mn-lt"/>
                <a:ea typeface="+mn-ea"/>
                <a:cs typeface="+mn-cs"/>
              </a:rPr>
              <a:t>porque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hacia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pesado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archivo</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problema que el mismo presenta es que sus pronósticos no contemplan la geografía de lecho marino en las cercanías de la costa. </a:t>
            </a:r>
            <a:endParaRPr lang="es-AR" sz="1200" kern="1200" dirty="0" smtClean="0">
              <a:solidFill>
                <a:schemeClr val="tx1"/>
              </a:solidFill>
              <a:latin typeface="+mn-lt"/>
              <a:ea typeface="+mn-ea"/>
              <a:cs typeface="+mn-cs"/>
            </a:endParaRPr>
          </a:p>
          <a:p>
            <a:pPr rtl="0" eaLnBrk="1" fontAlgn="base" latinLnBrk="0" hangingPunct="1"/>
            <a:endParaRPr lang="es-AR" sz="1200" kern="1200" dirty="0" smtClean="0">
              <a:solidFill>
                <a:schemeClr val="tx1"/>
              </a:solidFill>
              <a:latin typeface="+mn-lt"/>
              <a:ea typeface="+mn-ea"/>
              <a:cs typeface="+mn-cs"/>
            </a:endParaRPr>
          </a:p>
          <a:p>
            <a:pPr rtl="0" eaLnBrk="1" fontAlgn="base" latinLnBrk="0" hangingPunct="1"/>
            <a:r>
              <a:rPr lang="es-AR" sz="1200" kern="1200" dirty="0" smtClean="0">
                <a:solidFill>
                  <a:schemeClr val="tx1"/>
                </a:solidFill>
                <a:latin typeface="+mn-lt"/>
                <a:ea typeface="+mn-ea"/>
                <a:cs typeface="+mn-cs"/>
              </a:rPr>
              <a:t>De </a:t>
            </a:r>
            <a:r>
              <a:rPr lang="es-AR" sz="1200" kern="1200" dirty="0" smtClean="0">
                <a:solidFill>
                  <a:schemeClr val="tx1"/>
                </a:solidFill>
                <a:latin typeface="+mn-lt"/>
                <a:ea typeface="+mn-ea"/>
                <a:cs typeface="+mn-cs"/>
              </a:rPr>
              <a:t>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3" name="2 Marcador de pie de página"/>
          <p:cNvSpPr>
            <a:spLocks noGrp="1"/>
          </p:cNvSpPr>
          <p:nvPr>
            <p:ph type="ftr" sz="quarter" idx="11"/>
          </p:nvPr>
        </p:nvSpPr>
        <p:spPr/>
        <p:txBody>
          <a:bodyPr/>
          <a:lstStyle/>
          <a:p>
            <a:endParaRPr kumimoji="0" lang="en-US"/>
          </a:p>
        </p:txBody>
      </p:sp>
      <p:sp>
        <p:nvSpPr>
          <p:cNvPr id="4" name="3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8/25/2010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8/25/2010</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png"/><Relationship Id="rId4" Type="http://schemas.openxmlformats.org/officeDocument/2006/relationships/package" Target="../embeddings/Microsoft_Office_Excel_Worksheet1.xlsx"/></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a:bodyPr>
          <a:lstStyle/>
          <a:p>
            <a:r>
              <a:rPr lang="en-US" dirty="0" smtClean="0">
                <a:latin typeface="+mj-lt"/>
              </a:rPr>
              <a:t>“</a:t>
            </a:r>
            <a:r>
              <a:rPr lang="es-ES_tradnl" dirty="0" smtClean="0">
                <a:latin typeface="+mj-lt"/>
              </a:rPr>
              <a:t>Un enfoque para predicción del oleaje basado en análisis de regresión con técnicas de aprendizaje supervisado</a:t>
            </a:r>
            <a:r>
              <a:rPr lang="en-US" dirty="0" smtClean="0">
                <a:latin typeface="+mj-lt"/>
              </a:rPr>
              <a:t>”</a:t>
            </a:r>
            <a:endParaRPr lang="es-AR" dirty="0">
              <a:latin typeface="+mj-lt"/>
            </a:endParaRPr>
          </a:p>
        </p:txBody>
      </p:sp>
      <p:sp>
        <p:nvSpPr>
          <p:cNvPr id="4" name="TextBox 3"/>
          <p:cNvSpPr txBox="1"/>
          <p:nvPr/>
        </p:nvSpPr>
        <p:spPr>
          <a:xfrm>
            <a:off x="2251351" y="5137864"/>
            <a:ext cx="5002011" cy="1077218"/>
          </a:xfrm>
          <a:prstGeom prst="rect">
            <a:avLst/>
          </a:prstGeom>
          <a:noFill/>
        </p:spPr>
        <p:txBody>
          <a:bodyPr wrap="none" rtlCol="0">
            <a:spAutoFit/>
          </a:bodyPr>
          <a:lstStyle/>
          <a:p>
            <a:pPr algn="ctr"/>
            <a:r>
              <a:rPr lang="en-US" sz="2400" dirty="0" err="1" smtClean="0">
                <a:latin typeface="+mj-lt"/>
              </a:rPr>
              <a:t>Maximiliano</a:t>
            </a:r>
            <a:r>
              <a:rPr lang="en-US" sz="2400" dirty="0" smtClean="0">
                <a:latin typeface="+mj-lt"/>
              </a:rPr>
              <a:t> Paolucci, Esteban Wagner</a:t>
            </a:r>
          </a:p>
          <a:p>
            <a:pPr algn="ctr"/>
            <a:endParaRPr lang="en-US" sz="2000" dirty="0" smtClean="0">
              <a:latin typeface="+mj-lt"/>
            </a:endParaRPr>
          </a:p>
          <a:p>
            <a:pPr algn="ctr"/>
            <a:endParaRPr lang="en-US" sz="2000" dirty="0" smtClean="0">
              <a:latin typeface="+mj-lt"/>
            </a:endParaRPr>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(3)</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5995296" cy="523220"/>
          </a:xfrm>
          <a:prstGeom prst="rect">
            <a:avLst/>
          </a:prstGeom>
          <a:noFill/>
        </p:spPr>
        <p:txBody>
          <a:bodyPr wrap="none" rtlCol="0">
            <a:spAutoFit/>
          </a:bodyPr>
          <a:lstStyle/>
          <a:p>
            <a:r>
              <a:rPr lang="en-US" sz="2800" dirty="0" err="1" smtClean="0">
                <a:latin typeface="+mj-lt"/>
              </a:rPr>
              <a:t>Modelos</a:t>
            </a:r>
            <a:r>
              <a:rPr lang="en-US" sz="2800" dirty="0" smtClean="0">
                <a:latin typeface="+mj-lt"/>
              </a:rPr>
              <a:t> de </a:t>
            </a:r>
            <a:r>
              <a:rPr lang="en-US" sz="2800" dirty="0" err="1" smtClean="0">
                <a:latin typeface="+mj-lt"/>
              </a:rPr>
              <a:t>predicción</a:t>
            </a:r>
            <a:r>
              <a:rPr lang="en-US" sz="2800" dirty="0" smtClean="0">
                <a:latin typeface="+mj-lt"/>
              </a:rPr>
              <a:t> </a:t>
            </a:r>
            <a:r>
              <a:rPr lang="en-US" sz="2800" dirty="0" err="1" smtClean="0">
                <a:latin typeface="+mj-lt"/>
              </a:rPr>
              <a:t>cerca</a:t>
            </a:r>
            <a:r>
              <a:rPr lang="en-US" sz="2800" dirty="0" smtClean="0">
                <a:latin typeface="+mj-lt"/>
              </a:rPr>
              <a:t> de la </a:t>
            </a:r>
            <a:r>
              <a:rPr lang="en-US" sz="2800" dirty="0" err="1" smtClean="0">
                <a:latin typeface="+mj-lt"/>
              </a:rPr>
              <a:t>costa</a:t>
            </a:r>
            <a:endParaRPr lang="es-AR" sz="2800" dirty="0">
              <a:latin typeface="+mj-lt"/>
            </a:endParaRPr>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923877"/>
          </a:xfrm>
          <a:prstGeom prst="rect">
            <a:avLst/>
          </a:prstGeom>
          <a:noFill/>
        </p:spPr>
        <p:txBody>
          <a:bodyPr wrap="square" rtlCol="0">
            <a:spAutoFit/>
          </a:bodyPr>
          <a:lstStyle/>
          <a:p>
            <a:pPr>
              <a:buClr>
                <a:schemeClr val="accent2"/>
              </a:buClr>
              <a:buFont typeface="Arial" pitchFamily="34" charset="0"/>
              <a:buChar char="•"/>
            </a:pPr>
            <a:r>
              <a:rPr lang="en-US" sz="2300" dirty="0" err="1" smtClean="0">
                <a:latin typeface="+mj-lt"/>
              </a:rPr>
              <a:t>Refinan</a:t>
            </a:r>
            <a:r>
              <a:rPr lang="en-US" sz="2300" dirty="0" smtClean="0">
                <a:latin typeface="+mj-lt"/>
              </a:rPr>
              <a:t> </a:t>
            </a:r>
            <a:r>
              <a:rPr lang="en-US" sz="2300" dirty="0" err="1" smtClean="0">
                <a:latin typeface="+mj-lt"/>
              </a:rPr>
              <a:t>las</a:t>
            </a:r>
            <a:r>
              <a:rPr lang="en-US" sz="2300" dirty="0" smtClean="0">
                <a:latin typeface="+mj-lt"/>
              </a:rPr>
              <a:t> </a:t>
            </a:r>
            <a:r>
              <a:rPr lang="en-US" sz="2300" dirty="0" err="1" smtClean="0">
                <a:latin typeface="+mj-lt"/>
              </a:rPr>
              <a:t>predicciones</a:t>
            </a:r>
            <a:r>
              <a:rPr lang="en-US" sz="2300" dirty="0" smtClean="0">
                <a:latin typeface="+mj-lt"/>
              </a:rPr>
              <a:t> del </a:t>
            </a:r>
            <a:r>
              <a:rPr lang="en-US" sz="2300" dirty="0" err="1" smtClean="0">
                <a:latin typeface="+mj-lt"/>
              </a:rPr>
              <a:t>modelo</a:t>
            </a:r>
            <a:r>
              <a:rPr lang="en-US" sz="2300" dirty="0" smtClean="0">
                <a:latin typeface="+mj-lt"/>
              </a:rPr>
              <a:t> </a:t>
            </a:r>
            <a:r>
              <a:rPr lang="en-US" sz="2300" dirty="0" err="1" smtClean="0">
                <a:latin typeface="+mj-lt"/>
              </a:rPr>
              <a:t>WaveWatch</a:t>
            </a:r>
            <a:endParaRPr lang="en-US" sz="2300" dirty="0" smtClean="0">
              <a:latin typeface="+mj-lt"/>
            </a:endParaRPr>
          </a:p>
          <a:p>
            <a:pPr>
              <a:buFont typeface="Arial" pitchFamily="34" charset="0"/>
              <a:buChar char="•"/>
            </a:pPr>
            <a:endParaRPr lang="en-US" sz="2300" dirty="0" smtClean="0">
              <a:latin typeface="+mj-lt"/>
            </a:endParaRPr>
          </a:p>
          <a:p>
            <a:pPr>
              <a:buClr>
                <a:schemeClr val="accent2"/>
              </a:buClr>
              <a:buFont typeface="Arial" pitchFamily="34" charset="0"/>
              <a:buChar char="•"/>
            </a:pPr>
            <a:r>
              <a:rPr lang="en-US" sz="2300" dirty="0" err="1" smtClean="0">
                <a:latin typeface="+mj-lt"/>
              </a:rPr>
              <a:t>Costosos</a:t>
            </a:r>
            <a:r>
              <a:rPr lang="en-US" sz="2300" dirty="0" smtClean="0">
                <a:latin typeface="+mj-lt"/>
              </a:rPr>
              <a:t> de </a:t>
            </a:r>
            <a:r>
              <a:rPr lang="en-US" sz="2300" dirty="0" err="1" smtClean="0">
                <a:latin typeface="+mj-lt"/>
              </a:rPr>
              <a:t>Implementar</a:t>
            </a:r>
            <a:r>
              <a:rPr lang="en-US" sz="2300" dirty="0" smtClean="0">
                <a:latin typeface="+mj-lt"/>
              </a:rPr>
              <a:t>:</a:t>
            </a:r>
          </a:p>
          <a:p>
            <a:pP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Datos</a:t>
            </a:r>
            <a:r>
              <a:rPr lang="en-US" sz="2300" dirty="0" smtClean="0">
                <a:latin typeface="+mj-lt"/>
              </a:rPr>
              <a:t> de </a:t>
            </a:r>
            <a:r>
              <a:rPr lang="en-US" sz="2300" dirty="0" err="1" smtClean="0">
                <a:latin typeface="+mj-lt"/>
              </a:rPr>
              <a:t>batimetría</a:t>
            </a:r>
            <a:endParaRPr lang="en-US" sz="2300" dirty="0" smtClean="0">
              <a:latin typeface="+mj-lt"/>
            </a:endParaRPr>
          </a:p>
          <a:p>
            <a:pPr lvl="3">
              <a:buClr>
                <a:schemeClr val="accent1"/>
              </a:buCl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Parametrización</a:t>
            </a:r>
            <a:r>
              <a:rPr lang="en-US" sz="2300" dirty="0" smtClean="0">
                <a:latin typeface="+mj-lt"/>
              </a:rPr>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solidFill>
                  <a:schemeClr val="accent2">
                    <a:lumMod val="75000"/>
                  </a:schemeClr>
                </a:solidFill>
                <a:latin typeface="+mj-lt"/>
              </a:rPr>
              <a:t>Aprendizaje</a:t>
            </a:r>
            <a:r>
              <a:rPr lang="en-US" dirty="0" smtClean="0">
                <a:solidFill>
                  <a:schemeClr val="accent2">
                    <a:lumMod val="75000"/>
                  </a:schemeClr>
                </a:solidFill>
                <a:latin typeface="+mj-lt"/>
              </a:rPr>
              <a:t> de </a:t>
            </a:r>
            <a:r>
              <a:rPr lang="en-US" dirty="0" err="1" smtClean="0">
                <a:solidFill>
                  <a:schemeClr val="accent2">
                    <a:lumMod val="75000"/>
                  </a:schemeClr>
                </a:solidFill>
                <a:latin typeface="+mj-lt"/>
              </a:rPr>
              <a:t>máquina</a:t>
            </a:r>
            <a:endParaRPr lang="en-US" dirty="0" smtClean="0">
              <a:solidFill>
                <a:schemeClr val="accent2">
                  <a:lumMod val="75000"/>
                </a:schemeClr>
              </a:solidFill>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(1)</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latin typeface="+mj-lt"/>
              </a:rPr>
              <a:t>“ El </a:t>
            </a:r>
            <a:r>
              <a:rPr lang="en-US" sz="2800" dirty="0" err="1" smtClean="0">
                <a:latin typeface="+mj-lt"/>
              </a:rPr>
              <a:t>estudio</a:t>
            </a:r>
            <a:r>
              <a:rPr lang="en-US" sz="2800" dirty="0" smtClean="0">
                <a:latin typeface="+mj-lt"/>
              </a:rPr>
              <a:t> de </a:t>
            </a:r>
            <a:r>
              <a:rPr lang="en-US" sz="2800" dirty="0" err="1" smtClean="0">
                <a:latin typeface="+mj-lt"/>
              </a:rPr>
              <a:t>algoritmos</a:t>
            </a:r>
            <a:r>
              <a:rPr lang="en-US" sz="2800" dirty="0" smtClean="0">
                <a:latin typeface="+mj-lt"/>
              </a:rPr>
              <a:t>  </a:t>
            </a:r>
            <a:r>
              <a:rPr lang="en-US" sz="2800" dirty="0" err="1" smtClean="0">
                <a:latin typeface="+mj-lt"/>
              </a:rPr>
              <a:t>computacionales</a:t>
            </a:r>
            <a:r>
              <a:rPr lang="en-US" sz="2800" dirty="0" smtClean="0">
                <a:latin typeface="+mj-lt"/>
              </a:rPr>
              <a:t> </a:t>
            </a:r>
            <a:r>
              <a:rPr lang="en-US" sz="2800" dirty="0" err="1" smtClean="0">
                <a:latin typeface="+mj-lt"/>
              </a:rPr>
              <a:t>que</a:t>
            </a:r>
            <a:r>
              <a:rPr lang="en-US" sz="2800" dirty="0" smtClean="0">
                <a:latin typeface="+mj-lt"/>
              </a:rPr>
              <a:t> </a:t>
            </a:r>
            <a:r>
              <a:rPr lang="en-US" sz="2800" dirty="0" err="1" smtClean="0">
                <a:latin typeface="+mj-lt"/>
              </a:rPr>
              <a:t>mejoran</a:t>
            </a:r>
            <a:r>
              <a:rPr lang="en-US" sz="2800" dirty="0" smtClean="0">
                <a:latin typeface="+mj-lt"/>
              </a:rPr>
              <a:t> </a:t>
            </a:r>
            <a:r>
              <a:rPr lang="en-US" sz="2800" dirty="0" err="1" smtClean="0">
                <a:latin typeface="+mj-lt"/>
              </a:rPr>
              <a:t>automáticamente</a:t>
            </a:r>
            <a:r>
              <a:rPr lang="en-US" sz="2800" dirty="0" smtClean="0">
                <a:latin typeface="+mj-lt"/>
              </a:rPr>
              <a:t> a </a:t>
            </a:r>
            <a:r>
              <a:rPr lang="en-US" sz="2800" dirty="0" err="1" smtClean="0">
                <a:latin typeface="+mj-lt"/>
              </a:rPr>
              <a:t>partir</a:t>
            </a:r>
            <a:r>
              <a:rPr lang="en-US" sz="2800" dirty="0" smtClean="0">
                <a:latin typeface="+mj-lt"/>
              </a:rPr>
              <a:t> de la </a:t>
            </a:r>
            <a:r>
              <a:rPr lang="en-US" sz="2800" dirty="0" err="1" smtClean="0">
                <a:latin typeface="+mj-lt"/>
              </a:rPr>
              <a:t>experiencia</a:t>
            </a:r>
            <a:r>
              <a:rPr lang="en-US" sz="2800" dirty="0" smtClean="0">
                <a:latin typeface="+mj-lt"/>
              </a:rPr>
              <a:t> ” – </a:t>
            </a:r>
            <a:r>
              <a:rPr lang="en-US" sz="2800" dirty="0" err="1" smtClean="0">
                <a:latin typeface="+mj-lt"/>
              </a:rPr>
              <a:t>T.Mitchell</a:t>
            </a:r>
            <a:endParaRPr lang="en-US" sz="2800" dirty="0" smtClean="0">
              <a:latin typeface="+mj-lt"/>
            </a:endParaRPr>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(3)</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214282" y="2143116"/>
            <a:ext cx="6072230" cy="584775"/>
          </a:xfrm>
          <a:prstGeom prst="rect">
            <a:avLst/>
          </a:prstGeom>
          <a:noFill/>
        </p:spPr>
        <p:txBody>
          <a:bodyPr wrap="square" rtlCol="0">
            <a:spAutoFit/>
          </a:bodyPr>
          <a:lstStyle/>
          <a:p>
            <a:r>
              <a:rPr lang="en-US" sz="3200" dirty="0" err="1" smtClean="0">
                <a:latin typeface="+mj-lt"/>
              </a:rPr>
              <a:t>Aprendizaje</a:t>
            </a:r>
            <a:r>
              <a:rPr lang="en-US" sz="3200" dirty="0" smtClean="0">
                <a:latin typeface="+mj-lt"/>
              </a:rPr>
              <a:t> </a:t>
            </a:r>
            <a:r>
              <a:rPr lang="en-US" sz="3200" dirty="0" err="1" smtClean="0">
                <a:latin typeface="+mj-lt"/>
              </a:rPr>
              <a:t>Supervisado</a:t>
            </a:r>
            <a:endParaRPr lang="es-AR" sz="3200" dirty="0">
              <a:latin typeface="+mj-lt"/>
            </a:endParaRPr>
          </a:p>
        </p:txBody>
      </p:sp>
      <p:graphicFrame>
        <p:nvGraphicFramePr>
          <p:cNvPr id="9" name="Table 8"/>
          <p:cNvGraphicFramePr>
            <a:graphicFrameLocks noGrp="1"/>
          </p:cNvGraphicFramePr>
          <p:nvPr/>
        </p:nvGraphicFramePr>
        <p:xfrm>
          <a:off x="71170" y="3400426"/>
          <a:ext cx="4072201" cy="2100276"/>
        </p:xfrm>
        <a:graphic>
          <a:graphicData uri="http://schemas.openxmlformats.org/drawingml/2006/table">
            <a:tbl>
              <a:tblPr firstRow="1" bandRow="1">
                <a:tableStyleId>{5C22544A-7EE6-4342-B048-85BDC9FD1C3A}</a:tableStyleId>
              </a:tblPr>
              <a:tblGrid>
                <a:gridCol w="990387"/>
                <a:gridCol w="812082"/>
                <a:gridCol w="812082"/>
                <a:gridCol w="728825"/>
                <a:gridCol w="728825"/>
              </a:tblGrid>
              <a:tr h="410769">
                <a:tc gridSpan="4">
                  <a:txBody>
                    <a:bodyPr/>
                    <a:lstStyle/>
                    <a:p>
                      <a:r>
                        <a:rPr lang="en-US" sz="1200" dirty="0" err="1" smtClean="0">
                          <a:latin typeface="+mj-lt"/>
                        </a:rPr>
                        <a:t>Atributos</a:t>
                      </a:r>
                      <a:r>
                        <a:rPr lang="en-US" sz="1200" dirty="0" smtClean="0">
                          <a:latin typeface="+mj-lt"/>
                        </a:rPr>
                        <a:t> del Estado</a:t>
                      </a:r>
                      <a:r>
                        <a:rPr lang="en-US" sz="1200" baseline="0" dirty="0" smtClean="0">
                          <a:latin typeface="+mj-lt"/>
                        </a:rPr>
                        <a:t> del </a:t>
                      </a:r>
                      <a:r>
                        <a:rPr lang="en-US" sz="1200" baseline="0" dirty="0" err="1" smtClean="0">
                          <a:latin typeface="+mj-lt"/>
                        </a:rPr>
                        <a:t>Clima</a:t>
                      </a:r>
                      <a:r>
                        <a:rPr lang="en-US" sz="1200" baseline="0" dirty="0" smtClean="0">
                          <a:latin typeface="+mj-lt"/>
                        </a:rPr>
                        <a:t> Campo de Golf</a:t>
                      </a:r>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a:txBody>
                    <a:bodyPr/>
                    <a:lstStyle/>
                    <a:p>
                      <a:r>
                        <a:rPr lang="en-US" sz="1200" dirty="0" err="1" smtClean="0">
                          <a:latin typeface="+mj-lt"/>
                        </a:rPr>
                        <a:t>Atrib</a:t>
                      </a:r>
                      <a:r>
                        <a:rPr lang="en-US" sz="1200" dirty="0" smtClean="0">
                          <a:latin typeface="+mj-lt"/>
                        </a:rPr>
                        <a:t> de </a:t>
                      </a:r>
                      <a:r>
                        <a:rPr lang="en-US" sz="1200" dirty="0" err="1" smtClean="0">
                          <a:latin typeface="+mj-lt"/>
                        </a:rPr>
                        <a:t>Clase</a:t>
                      </a:r>
                      <a:endParaRPr lang="en-US" sz="1200" dirty="0" smtClean="0">
                        <a:latin typeface="+mj-lt"/>
                      </a:endParaRPr>
                    </a:p>
                  </a:txBody>
                  <a:tcPr>
                    <a:solidFill>
                      <a:srgbClr val="E6AF00"/>
                    </a:solidFill>
                  </a:tcPr>
                </a:tc>
              </a:tr>
              <a:tr h="410769">
                <a:tc>
                  <a:txBody>
                    <a:bodyPr/>
                    <a:lstStyle/>
                    <a:p>
                      <a:r>
                        <a:rPr lang="en-US" sz="1200" dirty="0" err="1" smtClean="0">
                          <a:latin typeface="+mj-lt"/>
                        </a:rPr>
                        <a:t>Cielo</a:t>
                      </a:r>
                      <a:endParaRPr lang="es-AR" sz="1200" dirty="0">
                        <a:latin typeface="+mj-lt"/>
                      </a:endParaRPr>
                    </a:p>
                  </a:txBody>
                  <a:tcPr>
                    <a:solidFill>
                      <a:schemeClr val="accent2"/>
                    </a:solidFill>
                  </a:tcPr>
                </a:tc>
                <a:tc>
                  <a:txBody>
                    <a:bodyPr/>
                    <a:lstStyle/>
                    <a:p>
                      <a:r>
                        <a:rPr lang="en-US" sz="1200" dirty="0" err="1" smtClean="0">
                          <a:latin typeface="+mj-lt"/>
                        </a:rPr>
                        <a:t>Viento</a:t>
                      </a:r>
                      <a:endParaRPr lang="es-AR" sz="1200" dirty="0">
                        <a:latin typeface="+mj-lt"/>
                      </a:endParaRPr>
                    </a:p>
                  </a:txBody>
                  <a:tcPr>
                    <a:solidFill>
                      <a:schemeClr val="accent2"/>
                    </a:solidFill>
                  </a:tcPr>
                </a:tc>
                <a:tc>
                  <a:txBody>
                    <a:bodyPr/>
                    <a:lstStyle/>
                    <a:p>
                      <a:r>
                        <a:rPr lang="en-US" sz="1200" dirty="0" err="1" smtClean="0">
                          <a:latin typeface="+mj-lt"/>
                        </a:rPr>
                        <a:t>Viento</a:t>
                      </a:r>
                      <a:endParaRPr lang="es-AR" sz="1200" dirty="0">
                        <a:latin typeface="+mj-lt"/>
                      </a:endParaRPr>
                    </a:p>
                  </a:txBody>
                  <a:tcPr>
                    <a:solidFill>
                      <a:schemeClr val="accent2"/>
                    </a:solidFill>
                  </a:tcPr>
                </a:tc>
                <a:tc>
                  <a:txBody>
                    <a:bodyPr/>
                    <a:lstStyle/>
                    <a:p>
                      <a:r>
                        <a:rPr lang="en-US" sz="1200" dirty="0" err="1" smtClean="0">
                          <a:latin typeface="+mj-lt"/>
                        </a:rPr>
                        <a:t>Lluvia</a:t>
                      </a:r>
                      <a:endParaRPr lang="es-AR" sz="1200" dirty="0">
                        <a:latin typeface="+mj-lt"/>
                      </a:endParaRPr>
                    </a:p>
                  </a:txBody>
                  <a:tcPr>
                    <a:solidFill>
                      <a:schemeClr val="accent2"/>
                    </a:solidFill>
                  </a:tcPr>
                </a:tc>
                <a:tc>
                  <a:txBody>
                    <a:bodyPr/>
                    <a:lstStyle/>
                    <a:p>
                      <a:r>
                        <a:rPr lang="en-US" sz="1200" dirty="0" err="1" smtClean="0">
                          <a:latin typeface="+mj-lt"/>
                        </a:rPr>
                        <a:t>Jugar</a:t>
                      </a:r>
                      <a:endParaRPr lang="en-US" sz="1200" dirty="0" smtClean="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
        <p:nvSpPr>
          <p:cNvPr id="10" name="Rectangle 9"/>
          <p:cNvSpPr/>
          <p:nvPr/>
        </p:nvSpPr>
        <p:spPr>
          <a:xfrm>
            <a:off x="4786314" y="4071942"/>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cxnSp>
        <p:nvCxnSpPr>
          <p:cNvPr id="13" name="Straight Arrow Connector 12"/>
          <p:cNvCxnSpPr/>
          <p:nvPr/>
        </p:nvCxnSpPr>
        <p:spPr>
          <a:xfrm>
            <a:off x="4143372" y="4786322"/>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86644" y="3929066"/>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6" name="Straight Arrow Connector 15"/>
          <p:cNvCxnSpPr/>
          <p:nvPr/>
        </p:nvCxnSpPr>
        <p:spPr>
          <a:xfrm>
            <a:off x="6929454" y="457200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(4)</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Utilización</a:t>
            </a:r>
            <a:endParaRPr lang="es-AR" sz="3200" dirty="0">
              <a:latin typeface="+mj-lt"/>
            </a:endParaRPr>
          </a:p>
        </p:txBody>
      </p:sp>
      <p:sp>
        <p:nvSpPr>
          <p:cNvPr id="14" name="Rectangle 13"/>
          <p:cNvSpPr/>
          <p:nvPr/>
        </p:nvSpPr>
        <p:spPr>
          <a:xfrm>
            <a:off x="3714744" y="3571876"/>
            <a:ext cx="2143140" cy="200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5929322" y="428625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0" y="3786190"/>
          <a:ext cx="3050115" cy="1643076"/>
        </p:xfrm>
        <a:graphic>
          <a:graphicData uri="http://schemas.openxmlformats.org/drawingml/2006/table">
            <a:tbl>
              <a:tblPr firstRow="1" bandRow="1">
                <a:tableStyleId>{5C22544A-7EE6-4342-B048-85BDC9FD1C3A}</a:tableStyleId>
              </a:tblPr>
              <a:tblGrid>
                <a:gridCol w="903516"/>
                <a:gridCol w="740851"/>
                <a:gridCol w="740851"/>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r>
            </a:tbl>
          </a:graphicData>
        </a:graphic>
      </p:graphicFrame>
      <p:graphicFrame>
        <p:nvGraphicFramePr>
          <p:cNvPr id="16" name="Table 15"/>
          <p:cNvGraphicFramePr>
            <a:graphicFrameLocks noGrp="1"/>
          </p:cNvGraphicFramePr>
          <p:nvPr/>
        </p:nvGraphicFramePr>
        <p:xfrm>
          <a:off x="6929454" y="3429000"/>
          <a:ext cx="1428760" cy="2143140"/>
        </p:xfrm>
        <a:graphic>
          <a:graphicData uri="http://schemas.openxmlformats.org/drawingml/2006/table">
            <a:tbl>
              <a:tblPr firstRow="1" bandRow="1">
                <a:tableStyleId>{5C22544A-7EE6-4342-B048-85BDC9FD1C3A}</a:tableStyleId>
              </a:tblPr>
              <a:tblGrid>
                <a:gridCol w="1428760"/>
              </a:tblGrid>
              <a:tr h="535785">
                <a:tc>
                  <a:txBody>
                    <a:bodyPr/>
                    <a:lstStyle/>
                    <a:p>
                      <a:r>
                        <a:rPr lang="en-US" dirty="0" err="1" smtClean="0">
                          <a:latin typeface="+mj-lt"/>
                        </a:rPr>
                        <a:t>Predicción</a:t>
                      </a:r>
                      <a:endParaRPr lang="es-AR" dirty="0">
                        <a:latin typeface="+mj-lt"/>
                      </a:endParaRPr>
                    </a:p>
                  </a:txBody>
                  <a:tcPr>
                    <a:solidFill>
                      <a:schemeClr val="accent4">
                        <a:lumMod val="75000"/>
                      </a:schemeClr>
                    </a:solidFill>
                  </a:tcPr>
                </a:tc>
              </a:tr>
              <a:tr h="535785">
                <a:tc>
                  <a:txBody>
                    <a:bodyPr/>
                    <a:lstStyle/>
                    <a:p>
                      <a:r>
                        <a:rPr lang="en-US" dirty="0" smtClean="0">
                          <a:latin typeface="+mj-lt"/>
                        </a:rPr>
                        <a:t>Si</a:t>
                      </a:r>
                      <a:endParaRPr lang="es-AR" dirty="0">
                        <a:latin typeface="+mj-lt"/>
                      </a:endParaRPr>
                    </a:p>
                  </a:txBody>
                  <a:tcPr/>
                </a:tc>
              </a:tr>
              <a:tr h="535785">
                <a:tc>
                  <a:txBody>
                    <a:bodyPr/>
                    <a:lstStyle/>
                    <a:p>
                      <a:r>
                        <a:rPr lang="en-US" dirty="0" smtClean="0">
                          <a:latin typeface="+mj-lt"/>
                        </a:rPr>
                        <a:t>No</a:t>
                      </a:r>
                      <a:endParaRPr lang="es-AR" dirty="0">
                        <a:latin typeface="+mj-lt"/>
                      </a:endParaRPr>
                    </a:p>
                  </a:txBody>
                  <a:tcPr/>
                </a:tc>
              </a:tr>
              <a:tr h="535785">
                <a:tc>
                  <a:txBody>
                    <a:bodyPr/>
                    <a:lstStyle/>
                    <a:p>
                      <a:r>
                        <a:rPr lang="en-US" dirty="0" smtClean="0">
                          <a:latin typeface="+mj-lt"/>
                        </a:rPr>
                        <a:t>Si</a:t>
                      </a:r>
                      <a:endParaRPr lang="es-AR" dirty="0">
                        <a:latin typeface="+mj-lt"/>
                      </a:endParaRPr>
                    </a:p>
                  </a:txBody>
                  <a:tcPr/>
                </a:tc>
              </a:tr>
            </a:tbl>
          </a:graphicData>
        </a:graphic>
      </p:graphicFrame>
      <p:cxnSp>
        <p:nvCxnSpPr>
          <p:cNvPr id="18" name="Straight Arrow Connector 17"/>
          <p:cNvCxnSpPr/>
          <p:nvPr/>
        </p:nvCxnSpPr>
        <p:spPr>
          <a:xfrm>
            <a:off x="5929322" y="471329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29322" y="521336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071802" y="442913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71802" y="478473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71802" y="52133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059"/>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(5)</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latin typeface="+mj-lt"/>
              </a:rPr>
              <a:t>Evaluación</a:t>
            </a:r>
            <a:endParaRPr lang="es-AR" sz="3200" dirty="0">
              <a:latin typeface="+mj-lt"/>
            </a:endParaRPr>
          </a:p>
        </p:txBody>
      </p:sp>
      <p:graphicFrame>
        <p:nvGraphicFramePr>
          <p:cNvPr id="9" name="Table 8"/>
          <p:cNvGraphicFramePr>
            <a:graphicFrameLocks noGrp="1"/>
          </p:cNvGraphicFramePr>
          <p:nvPr/>
        </p:nvGraphicFramePr>
        <p:xfrm>
          <a:off x="214281" y="2786058"/>
          <a:ext cx="1571635" cy="1765230"/>
        </p:xfrm>
        <a:graphic>
          <a:graphicData uri="http://schemas.openxmlformats.org/drawingml/2006/table">
            <a:tbl>
              <a:tblPr firstRow="1" bandRow="1">
                <a:tableStyleId>{5C22544A-7EE6-4342-B048-85BDC9FD1C3A}</a:tableStyleId>
              </a:tblPr>
              <a:tblGrid>
                <a:gridCol w="314327"/>
                <a:gridCol w="314327"/>
                <a:gridCol w="314327"/>
                <a:gridCol w="314327"/>
                <a:gridCol w="314327"/>
              </a:tblGrid>
              <a:tr h="375050">
                <a:tc gridSpan="5">
                  <a:txBody>
                    <a:bodyPr/>
                    <a:lstStyle/>
                    <a:p>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857356"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71736" y="3071810"/>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15" name="Straight Arrow Connector 14"/>
          <p:cNvCxnSpPr/>
          <p:nvPr/>
        </p:nvCxnSpPr>
        <p:spPr>
          <a:xfrm>
            <a:off x="4214810"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5143504" y="3071810"/>
          <a:ext cx="1428760" cy="1483360"/>
        </p:xfrm>
        <a:graphic>
          <a:graphicData uri="http://schemas.openxmlformats.org/drawingml/2006/table">
            <a:tbl>
              <a:tblPr firstRow="1" bandRow="1">
                <a:tableStyleId>{5C22544A-7EE6-4342-B048-85BDC9FD1C3A}</a:tableStyleId>
              </a:tblPr>
              <a:tblGrid>
                <a:gridCol w="1428760"/>
              </a:tblGrid>
              <a:tr h="370840">
                <a:tc>
                  <a:txBody>
                    <a:bodyPr/>
                    <a:lstStyle/>
                    <a:p>
                      <a:r>
                        <a:rPr lang="en-US" dirty="0" err="1" smtClean="0">
                          <a:latin typeface="+mj-lt"/>
                        </a:rPr>
                        <a:t>Predicción</a:t>
                      </a:r>
                      <a:endParaRPr lang="es-AR" dirty="0">
                        <a:latin typeface="+mj-lt"/>
                      </a:endParaRPr>
                    </a:p>
                  </a:txBody>
                  <a:tcPr/>
                </a:tc>
              </a:tr>
              <a:tr h="370840">
                <a:tc>
                  <a:txBody>
                    <a:bodyPr/>
                    <a:lstStyle/>
                    <a:p>
                      <a:r>
                        <a:rPr lang="en-US" dirty="0" smtClean="0">
                          <a:latin typeface="+mj-lt"/>
                        </a:rPr>
                        <a:t>20</a:t>
                      </a:r>
                      <a:endParaRPr lang="es-AR" dirty="0">
                        <a:latin typeface="+mj-lt"/>
                      </a:endParaRPr>
                    </a:p>
                  </a:txBody>
                  <a:tcPr/>
                </a:tc>
              </a:tr>
              <a:tr h="370840">
                <a:tc>
                  <a:txBody>
                    <a:bodyPr/>
                    <a:lstStyle/>
                    <a:p>
                      <a:r>
                        <a:rPr lang="en-US" dirty="0" smtClean="0">
                          <a:latin typeface="+mj-lt"/>
                        </a:rPr>
                        <a:t>10</a:t>
                      </a:r>
                      <a:endParaRPr lang="es-AR" dirty="0">
                        <a:latin typeface="+mj-lt"/>
                      </a:endParaRPr>
                    </a:p>
                  </a:txBody>
                  <a:tcPr/>
                </a:tc>
              </a:tr>
              <a:tr h="370840">
                <a:tc>
                  <a:txBody>
                    <a:bodyPr/>
                    <a:lstStyle/>
                    <a:p>
                      <a:r>
                        <a:rPr lang="en-US" dirty="0" smtClean="0">
                          <a:latin typeface="+mj-lt"/>
                        </a:rPr>
                        <a:t>100</a:t>
                      </a:r>
                      <a:endParaRPr lang="es-AR" dirty="0">
                        <a:latin typeface="+mj-lt"/>
                      </a:endParaRPr>
                    </a:p>
                  </a:txBody>
                  <a:tcPr/>
                </a:tc>
              </a:tr>
            </a:tbl>
          </a:graphicData>
        </a:graphic>
      </p:graphicFrame>
      <p:graphicFrame>
        <p:nvGraphicFramePr>
          <p:cNvPr id="18" name="Table 17"/>
          <p:cNvGraphicFramePr>
            <a:graphicFrameLocks noGrp="1"/>
          </p:cNvGraphicFramePr>
          <p:nvPr/>
        </p:nvGraphicFramePr>
        <p:xfrm>
          <a:off x="7429520" y="3071810"/>
          <a:ext cx="1214446" cy="1483360"/>
        </p:xfrm>
        <a:graphic>
          <a:graphicData uri="http://schemas.openxmlformats.org/drawingml/2006/table">
            <a:tbl>
              <a:tblPr firstRow="1" bandRow="1">
                <a:tableStyleId>{5C22544A-7EE6-4342-B048-85BDC9FD1C3A}</a:tableStyleId>
              </a:tblPr>
              <a:tblGrid>
                <a:gridCol w="1214446"/>
              </a:tblGrid>
              <a:tr h="370840">
                <a:tc>
                  <a:txBody>
                    <a:bodyPr/>
                    <a:lstStyle/>
                    <a:p>
                      <a:r>
                        <a:rPr lang="en-US" dirty="0" smtClean="0">
                          <a:latin typeface="+mj-lt"/>
                        </a:rPr>
                        <a:t>Valor real</a:t>
                      </a:r>
                      <a:endParaRPr lang="es-AR" dirty="0">
                        <a:latin typeface="+mj-lt"/>
                      </a:endParaRPr>
                    </a:p>
                  </a:txBody>
                  <a:tcPr/>
                </a:tc>
              </a:tr>
              <a:tr h="370840">
                <a:tc>
                  <a:txBody>
                    <a:bodyPr/>
                    <a:lstStyle/>
                    <a:p>
                      <a:r>
                        <a:rPr lang="en-US" dirty="0" smtClean="0">
                          <a:latin typeface="+mj-lt"/>
                        </a:rPr>
                        <a:t>18</a:t>
                      </a:r>
                      <a:endParaRPr lang="es-AR" dirty="0">
                        <a:latin typeface="+mj-lt"/>
                      </a:endParaRPr>
                    </a:p>
                  </a:txBody>
                  <a:tcPr/>
                </a:tc>
              </a:tr>
              <a:tr h="370840">
                <a:tc>
                  <a:txBody>
                    <a:bodyPr/>
                    <a:lstStyle/>
                    <a:p>
                      <a:r>
                        <a:rPr lang="en-US" dirty="0" smtClean="0">
                          <a:latin typeface="+mj-lt"/>
                        </a:rPr>
                        <a:t>10</a:t>
                      </a:r>
                      <a:endParaRPr lang="es-AR" dirty="0">
                        <a:latin typeface="+mj-lt"/>
                      </a:endParaRPr>
                    </a:p>
                  </a:txBody>
                  <a:tcPr/>
                </a:tc>
              </a:tr>
              <a:tr h="370840">
                <a:tc>
                  <a:txBody>
                    <a:bodyPr/>
                    <a:lstStyle/>
                    <a:p>
                      <a:r>
                        <a:rPr lang="en-US" dirty="0" smtClean="0">
                          <a:latin typeface="+mj-lt"/>
                        </a:rPr>
                        <a:t>110</a:t>
                      </a:r>
                      <a:endParaRPr lang="es-AR" dirty="0">
                        <a:latin typeface="+mj-lt"/>
                      </a:endParaRPr>
                    </a:p>
                  </a:txBody>
                  <a:tcPr/>
                </a:tc>
              </a:tr>
            </a:tbl>
          </a:graphicData>
        </a:graphic>
      </p:graphicFrame>
      <p:cxnSp>
        <p:nvCxnSpPr>
          <p:cNvPr id="19" name="Straight Arrow Connector 18"/>
          <p:cNvCxnSpPr/>
          <p:nvPr/>
        </p:nvCxnSpPr>
        <p:spPr>
          <a:xfrm>
            <a:off x="1857356"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7356"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14810" y="407194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4810" y="364331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6578" y="3714752"/>
            <a:ext cx="642942" cy="369332"/>
          </a:xfrm>
          <a:prstGeom prst="rect">
            <a:avLst/>
          </a:prstGeom>
          <a:noFill/>
        </p:spPr>
        <p:txBody>
          <a:bodyPr wrap="square" rtlCol="0">
            <a:spAutoFit/>
          </a:bodyPr>
          <a:lstStyle/>
          <a:p>
            <a:r>
              <a:rPr lang="en-US" dirty="0" smtClean="0">
                <a:latin typeface="+mj-lt"/>
              </a:rPr>
              <a:t>==?</a:t>
            </a:r>
            <a:endParaRPr lang="es-AR" dirty="0">
              <a:latin typeface="+mj-lt"/>
            </a:endParaRPr>
          </a:p>
        </p:txBody>
      </p:sp>
      <p:sp>
        <p:nvSpPr>
          <p:cNvPr id="25" name="Right Brace 24"/>
          <p:cNvSpPr/>
          <p:nvPr/>
        </p:nvSpPr>
        <p:spPr>
          <a:xfrm rot="5400000">
            <a:off x="6679421" y="3107529"/>
            <a:ext cx="571504" cy="3643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TextBox 25"/>
          <p:cNvSpPr txBox="1"/>
          <p:nvPr/>
        </p:nvSpPr>
        <p:spPr>
          <a:xfrm>
            <a:off x="4857752" y="5286388"/>
            <a:ext cx="3857652" cy="2308324"/>
          </a:xfrm>
          <a:prstGeom prst="rect">
            <a:avLst/>
          </a:prstGeom>
          <a:noFill/>
        </p:spPr>
        <p:txBody>
          <a:bodyPr wrap="square" rtlCol="0">
            <a:spAutoFit/>
          </a:bodyPr>
          <a:lstStyle/>
          <a:p>
            <a:r>
              <a:rPr lang="en-US" dirty="0" err="1" smtClean="0">
                <a:latin typeface="+mj-lt"/>
              </a:rPr>
              <a:t>Medidas</a:t>
            </a:r>
            <a:r>
              <a:rPr lang="en-US" dirty="0" smtClean="0">
                <a:latin typeface="+mj-lt"/>
              </a:rPr>
              <a:t> de </a:t>
            </a:r>
            <a:r>
              <a:rPr lang="en-US" dirty="0" err="1" smtClean="0">
                <a:latin typeface="+mj-lt"/>
              </a:rPr>
              <a:t>rendimiento</a:t>
            </a:r>
            <a:r>
              <a:rPr lang="en-US" dirty="0" smtClean="0">
                <a:latin typeface="+mj-lt"/>
              </a:rPr>
              <a:t> </a:t>
            </a:r>
            <a:r>
              <a:rPr lang="en-US" dirty="0" err="1" smtClean="0">
                <a:latin typeface="+mj-lt"/>
              </a:rPr>
              <a:t>regresión</a:t>
            </a:r>
            <a:r>
              <a:rPr lang="en-US" dirty="0" smtClean="0">
                <a:latin typeface="+mj-lt"/>
              </a:rPr>
              <a:t>:</a:t>
            </a:r>
          </a:p>
          <a:p>
            <a:endParaRPr lang="en-US" dirty="0" smtClean="0">
              <a:latin typeface="+mj-lt"/>
            </a:endParaRPr>
          </a:p>
          <a:p>
            <a:pPr lvl="1">
              <a:buFont typeface="Arial" pitchFamily="34" charset="0"/>
              <a:buChar char="•"/>
            </a:pPr>
            <a:r>
              <a:rPr lang="en-US" dirty="0" err="1" smtClean="0">
                <a:latin typeface="+mj-lt"/>
              </a:rPr>
              <a:t>Correlación</a:t>
            </a:r>
            <a:r>
              <a:rPr lang="en-US" dirty="0" smtClean="0">
                <a:latin typeface="+mj-lt"/>
              </a:rPr>
              <a:t> [-1, 1]</a:t>
            </a:r>
          </a:p>
          <a:p>
            <a:pPr lvl="1">
              <a:buFont typeface="Arial" pitchFamily="34" charset="0"/>
              <a:buChar char="•"/>
            </a:pPr>
            <a:endParaRPr lang="en-US" dirty="0" smtClean="0">
              <a:latin typeface="+mj-lt"/>
            </a:endParaRPr>
          </a:p>
          <a:p>
            <a:pPr lvl="1">
              <a:buFont typeface="Arial" pitchFamily="34" charset="0"/>
              <a:buChar char="•"/>
            </a:pPr>
            <a:r>
              <a:rPr lang="en-US" dirty="0" smtClean="0">
                <a:latin typeface="+mj-lt"/>
              </a:rPr>
              <a:t>Error </a:t>
            </a:r>
            <a:r>
              <a:rPr lang="en-US" dirty="0" err="1" smtClean="0">
                <a:latin typeface="+mj-lt"/>
              </a:rPr>
              <a:t>Absoluto</a:t>
            </a:r>
            <a:r>
              <a:rPr lang="en-US" dirty="0" smtClean="0">
                <a:latin typeface="+mj-lt"/>
              </a:rPr>
              <a:t> </a:t>
            </a:r>
            <a:r>
              <a:rPr lang="en-US" dirty="0" err="1" smtClean="0">
                <a:latin typeface="+mj-lt"/>
              </a:rPr>
              <a:t>Medio</a:t>
            </a:r>
            <a:endParaRPr lang="en-US" dirty="0" smtClean="0">
              <a:latin typeface="+mj-lt"/>
            </a:endParaRPr>
          </a:p>
          <a:p>
            <a:pPr>
              <a:buFont typeface="Arial" pitchFamily="34" charset="0"/>
              <a:buChar char="•"/>
            </a:pPr>
            <a:endParaRPr lang="en-US" dirty="0" smtClean="0"/>
          </a:p>
          <a:p>
            <a:pPr>
              <a:buFont typeface="Arial" pitchFamily="34" charset="0"/>
              <a:buChar char="•"/>
            </a:pPr>
            <a:endParaRPr lang="en-US" dirty="0" smtClean="0"/>
          </a:p>
          <a:p>
            <a:endParaRPr lang="es-AR" dirty="0"/>
          </a:p>
        </p:txBody>
      </p:sp>
    </p:spTree>
  </p:cSld>
  <p:clrMapOvr>
    <a:masterClrMapping/>
  </p:clrMapOvr>
  <p:transition advTm="117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(6)</a:t>
            </a:r>
            <a:endParaRPr lang="es-AR" dirty="0"/>
          </a:p>
        </p:txBody>
      </p:sp>
      <p:sp>
        <p:nvSpPr>
          <p:cNvPr id="3" name="Content Placeholder 2"/>
          <p:cNvSpPr>
            <a:spLocks noGrp="1"/>
          </p:cNvSpPr>
          <p:nvPr>
            <p:ph idx="1"/>
          </p:nvPr>
        </p:nvSpPr>
        <p:spPr/>
        <p:txBody>
          <a:bodyPr/>
          <a:lstStyle/>
          <a:p>
            <a:pPr>
              <a:buNone/>
            </a:pPr>
            <a:r>
              <a:rPr lang="en-US" dirty="0" err="1" smtClean="0">
                <a:latin typeface="+mj-lt"/>
              </a:rPr>
              <a:t>Proceso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
        <p:nvSpPr>
          <p:cNvPr id="6" name="Rectangle 5"/>
          <p:cNvSpPr/>
          <p:nvPr/>
        </p:nvSpPr>
        <p:spPr>
          <a:xfrm>
            <a:off x="3756680" y="3244334"/>
            <a:ext cx="1630639" cy="369332"/>
          </a:xfrm>
          <a:prstGeom prst="rect">
            <a:avLst/>
          </a:prstGeom>
        </p:spPr>
        <p:txBody>
          <a:bodyPr wrap="none">
            <a:spAutoFit/>
          </a:bodyPr>
          <a:lstStyle/>
          <a:p>
            <a:r>
              <a:rPr lang="es-AR" dirty="0" err="1" smtClean="0"/>
              <a:t>Hossegor</a:t>
            </a:r>
            <a:r>
              <a:rPr lang="es-AR" dirty="0" smtClean="0"/>
              <a:t> </a:t>
            </a:r>
            <a:r>
              <a:rPr lang="es-AR" dirty="0" err="1" smtClean="0"/>
              <a:t>Vans</a:t>
            </a:r>
            <a:endParaRPr lang="es-AR" dirty="0"/>
          </a:p>
        </p:txBody>
      </p:sp>
      <p:graphicFrame>
        <p:nvGraphicFramePr>
          <p:cNvPr id="7" name="Table 6"/>
          <p:cNvGraphicFramePr>
            <a:graphicFrameLocks noGrp="1"/>
          </p:cNvGraphicFramePr>
          <p:nvPr/>
        </p:nvGraphicFramePr>
        <p:xfrm>
          <a:off x="2500298" y="3357562"/>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solidFill>
                  <a:schemeClr val="accent2">
                    <a:lumMod val="75000"/>
                  </a:schemeClr>
                </a:solidFill>
                <a:latin typeface="+mj-lt"/>
              </a:rPr>
              <a:t>Propuesta</a:t>
            </a:r>
            <a:endParaRPr lang="en-US" dirty="0" smtClean="0">
              <a:solidFill>
                <a:schemeClr val="accent2">
                  <a:lumMod val="75000"/>
                </a:schemeClr>
              </a:solidFill>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1143000"/>
          </a:xfrm>
        </p:spPr>
        <p:txBody>
          <a:bodyPr/>
          <a:lstStyle/>
          <a:p>
            <a:r>
              <a:rPr lang="en-US" dirty="0" err="1" smtClean="0"/>
              <a:t>Propuesta</a:t>
            </a:r>
            <a:r>
              <a:rPr lang="en-US" dirty="0" smtClean="0"/>
              <a:t> (1)</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7284" name="Picture 4"/>
          <p:cNvPicPr>
            <a:picLocks noChangeAspect="1" noChangeArrowheads="1"/>
          </p:cNvPicPr>
          <p:nvPr/>
        </p:nvPicPr>
        <p:blipFill>
          <a:blip r:embed="rId3" cstate="print"/>
          <a:srcRect/>
          <a:stretch>
            <a:fillRect/>
          </a:stretch>
        </p:blipFill>
        <p:spPr bwMode="auto">
          <a:xfrm>
            <a:off x="285720" y="2270284"/>
            <a:ext cx="8572528" cy="4301988"/>
          </a:xfrm>
          <a:prstGeom prst="rect">
            <a:avLst/>
          </a:prstGeom>
          <a:noFill/>
          <a:ln w="9525">
            <a:noFill/>
            <a:miter lim="800000"/>
            <a:headEnd/>
            <a:tailEnd/>
          </a:ln>
        </p:spPr>
      </p:pic>
      <p:sp>
        <p:nvSpPr>
          <p:cNvPr id="22" name="TextBox 21"/>
          <p:cNvSpPr txBox="1"/>
          <p:nvPr/>
        </p:nvSpPr>
        <p:spPr>
          <a:xfrm>
            <a:off x="285720" y="1643050"/>
            <a:ext cx="3484095" cy="400110"/>
          </a:xfrm>
          <a:prstGeom prst="rect">
            <a:avLst/>
          </a:prstGeom>
          <a:noFill/>
        </p:spPr>
        <p:txBody>
          <a:bodyPr wrap="none" rtlCol="0">
            <a:spAutoFit/>
          </a:bodyPr>
          <a:lstStyle/>
          <a:p>
            <a:pPr>
              <a:buClr>
                <a:schemeClr val="accent3"/>
              </a:buClr>
              <a:buFont typeface="Arial" pitchFamily="34" charset="0"/>
              <a:buChar char="•"/>
            </a:pPr>
            <a:r>
              <a:rPr lang="en-US" sz="2000" dirty="0" smtClean="0"/>
              <a:t> Un </a:t>
            </a:r>
            <a:r>
              <a:rPr lang="en-US" sz="2000" dirty="0" err="1" smtClean="0"/>
              <a:t>clasificador</a:t>
            </a:r>
            <a:r>
              <a:rPr lang="en-US" sz="2000" dirty="0" smtClean="0"/>
              <a:t> </a:t>
            </a:r>
            <a:r>
              <a:rPr lang="en-US" sz="2000" dirty="0" err="1" smtClean="0"/>
              <a:t>para</a:t>
            </a:r>
            <a:r>
              <a:rPr lang="en-US" sz="2000" dirty="0" smtClean="0"/>
              <a:t> </a:t>
            </a:r>
            <a:r>
              <a:rPr lang="en-US" sz="2000" dirty="0" err="1" smtClean="0"/>
              <a:t>cada</a:t>
            </a:r>
            <a:r>
              <a:rPr lang="en-US" sz="2000" dirty="0" smtClean="0"/>
              <a:t> </a:t>
            </a:r>
            <a:r>
              <a:rPr lang="en-US" sz="2000" dirty="0" err="1" smtClean="0"/>
              <a:t>ola</a:t>
            </a:r>
            <a:endParaRPr lang="es-AR" sz="2000" dirty="0"/>
          </a:p>
        </p:txBody>
      </p:sp>
    </p:spTree>
  </p:cSld>
  <p:clrMapOvr>
    <a:masterClrMapping/>
  </p:clrMapOvr>
  <p:transition advTm="92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a:t>
            </a:r>
            <a:r>
              <a:rPr lang="en-US" dirty="0" smtClean="0"/>
              <a:t>(2)</a:t>
            </a:r>
            <a:endParaRPr lang="es-AR" dirty="0"/>
          </a:p>
        </p:txBody>
      </p:sp>
      <p:sp>
        <p:nvSpPr>
          <p:cNvPr id="4" name="Content Placeholder 3"/>
          <p:cNvSpPr>
            <a:spLocks noGrp="1"/>
          </p:cNvSpPr>
          <p:nvPr>
            <p:ph idx="1"/>
          </p:nvPr>
        </p:nvSpPr>
        <p:spPr>
          <a:noFill/>
          <a:ln>
            <a:solidFill>
              <a:schemeClr val="tx1"/>
            </a:solidFill>
          </a:ln>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a:t>
            </a:r>
            <a:r>
              <a:rPr lang="en-US" dirty="0" err="1" smtClean="0">
                <a:latin typeface="+mj-lt"/>
              </a:rPr>
              <a:t>utilizando</a:t>
            </a:r>
            <a:r>
              <a:rPr lang="en-US" dirty="0" smtClean="0">
                <a:latin typeface="+mj-lt"/>
              </a:rPr>
              <a:t> </a:t>
            </a:r>
            <a:r>
              <a:rPr lang="en-US" dirty="0" err="1" smtClean="0">
                <a:latin typeface="+mj-lt"/>
              </a:rPr>
              <a:t>Aprendizaje</a:t>
            </a:r>
            <a:r>
              <a:rPr lang="en-US" dirty="0" smtClean="0">
                <a:latin typeface="+mj-lt"/>
              </a:rPr>
              <a:t> de </a:t>
            </a:r>
            <a:r>
              <a:rPr lang="en-US" dirty="0" err="1" smtClean="0">
                <a:latin typeface="+mj-lt"/>
              </a:rPr>
              <a:t>Máquina</a:t>
            </a:r>
            <a:r>
              <a:rPr lang="en-US" dirty="0" smtClean="0">
                <a:latin typeface="+mj-lt"/>
              </a:rPr>
              <a:t>.</a:t>
            </a:r>
          </a:p>
          <a:p>
            <a:pPr>
              <a:buNone/>
            </a:pPr>
            <a:endParaRPr lang="en-US" dirty="0" smtClean="0"/>
          </a:p>
          <a:p>
            <a:pPr>
              <a:buNone/>
            </a:pPr>
            <a:r>
              <a:rPr lang="en-US" dirty="0" smtClean="0">
                <a:latin typeface="+mj-lt"/>
              </a:rPr>
              <a:t>	</a:t>
            </a:r>
          </a:p>
          <a:p>
            <a:pPr>
              <a:buNone/>
            </a:pPr>
            <a:r>
              <a:rPr lang="en-US" dirty="0" smtClean="0">
                <a:latin typeface="+mj-lt"/>
              </a:rPr>
              <a:t>   </a:t>
            </a:r>
            <a:r>
              <a:rPr lang="en-US" dirty="0" err="1" smtClean="0">
                <a:latin typeface="+mj-lt"/>
              </a:rPr>
              <a:t>Casos</a:t>
            </a:r>
            <a:r>
              <a:rPr lang="en-US" dirty="0" smtClean="0">
                <a:latin typeface="+mj-lt"/>
              </a:rPr>
              <a:t> </a:t>
            </a:r>
            <a:r>
              <a:rPr lang="en-US" dirty="0" err="1" smtClean="0">
                <a:latin typeface="+mj-lt"/>
              </a:rPr>
              <a:t>Pasados</a:t>
            </a:r>
            <a:endParaRPr lang="en-US" dirty="0" smtClean="0">
              <a:latin typeface="+mj-lt"/>
            </a:endParaRPr>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endParaRPr lang="en-US" dirty="0" smtClean="0">
              <a:latin typeface="+mj-lt"/>
            </a:endParaRPr>
          </a:p>
          <a:p>
            <a:pPr algn="ctr"/>
            <a:r>
              <a:rPr lang="en-US" dirty="0" smtClean="0">
                <a:latin typeface="+mj-lt"/>
              </a:rPr>
              <a:t>De </a:t>
            </a:r>
          </a:p>
          <a:p>
            <a:pPr algn="ctr"/>
            <a:r>
              <a:rPr lang="en-US" dirty="0" err="1" smtClean="0">
                <a:latin typeface="+mj-lt"/>
              </a:rPr>
              <a:t>Maquina</a:t>
            </a:r>
            <a:endParaRPr lang="es-AR" dirty="0">
              <a:latin typeface="+mj-lt"/>
            </a:endParaRPr>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714480"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Obs.Visual</a:t>
            </a:r>
            <a:endParaRPr lang="es-AR" dirty="0">
              <a:latin typeface="+mj-lt"/>
            </a:endParaRPr>
          </a:p>
        </p:txBody>
      </p:sp>
      <p:sp>
        <p:nvSpPr>
          <p:cNvPr id="25" name="Rectangle 24"/>
          <p:cNvSpPr/>
          <p:nvPr/>
        </p:nvSpPr>
        <p:spPr>
          <a:xfrm>
            <a:off x="1714480" y="5143512"/>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6" name="Rectangle 25"/>
          <p:cNvSpPr/>
          <p:nvPr/>
        </p:nvSpPr>
        <p:spPr>
          <a:xfrm>
            <a:off x="1714480"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27" name="Rectangle 26"/>
          <p:cNvSpPr/>
          <p:nvPr/>
        </p:nvSpPr>
        <p:spPr>
          <a:xfrm>
            <a:off x="285720"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8" name="Rectangle 27"/>
          <p:cNvSpPr/>
          <p:nvPr/>
        </p:nvSpPr>
        <p:spPr>
          <a:xfrm>
            <a:off x="285720"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	</a:t>
            </a:r>
            <a:endParaRPr lang="es-AR" dirty="0">
              <a:latin typeface="+mj-lt"/>
            </a:endParaRPr>
          </a:p>
        </p:txBody>
      </p:sp>
      <p:sp>
        <p:nvSpPr>
          <p:cNvPr id="29" name="Rectangle 28"/>
          <p:cNvSpPr/>
          <p:nvPr/>
        </p:nvSpPr>
        <p:spPr>
          <a:xfrm>
            <a:off x="285720"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3" name="Rectangle 32"/>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Tree>
  </p:cSld>
  <p:clrMapOvr>
    <a:masterClrMapping/>
  </p:clrMapOvr>
  <p:transition advTm="13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latin typeface="+mj-lt"/>
              </a:rPr>
              <a:t>Contexto</a:t>
            </a:r>
            <a:endParaRPr lang="en-US" dirty="0" smtClean="0">
              <a:solidFill>
                <a:schemeClr val="accent2">
                  <a:lumMod val="75000"/>
                </a:schemeClr>
              </a:solidFill>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a:t>
            </a:r>
            <a:r>
              <a:rPr lang="en-US" dirty="0" smtClean="0"/>
              <a:t>(3)</a:t>
            </a:r>
            <a:endParaRPr lang="es-AR" dirty="0"/>
          </a:p>
        </p:txBody>
      </p:sp>
      <p:sp>
        <p:nvSpPr>
          <p:cNvPr id="4" name="Content Placeholder 3"/>
          <p:cNvSpPr>
            <a:spLocks noGrp="1"/>
          </p:cNvSpPr>
          <p:nvPr>
            <p:ph idx="1"/>
          </p:nvPr>
        </p:nvSpPr>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en la </a:t>
            </a:r>
            <a:r>
              <a:rPr lang="en-US" dirty="0" err="1" smtClean="0">
                <a:latin typeface="+mj-lt"/>
              </a:rPr>
              <a:t>cercanía</a:t>
            </a:r>
            <a:r>
              <a:rPr lang="en-US" dirty="0" smtClean="0">
                <a:latin typeface="+mj-lt"/>
              </a:rPr>
              <a:t> de la </a:t>
            </a:r>
            <a:r>
              <a:rPr lang="en-US" dirty="0" err="1" smtClean="0">
                <a:latin typeface="+mj-lt"/>
              </a:rPr>
              <a:t>costa</a:t>
            </a:r>
            <a:r>
              <a:rPr lang="en-US" dirty="0" smtClean="0">
                <a:latin typeface="+mj-lt"/>
              </a:rPr>
              <a:t>.</a:t>
            </a:r>
          </a:p>
          <a:p>
            <a:pPr>
              <a:buNone/>
            </a:pPr>
            <a:endParaRPr lang="en-US" dirty="0" smtClean="0"/>
          </a:p>
          <a:p>
            <a:endParaRPr lang="en-US" dirty="0" smtClean="0"/>
          </a:p>
          <a:p>
            <a:endParaRPr lang="es-AR" dirty="0"/>
          </a:p>
        </p:txBody>
      </p:sp>
      <p:graphicFrame>
        <p:nvGraphicFramePr>
          <p:cNvPr id="21" name="Table 20"/>
          <p:cNvGraphicFramePr>
            <a:graphicFrameLocks noGrp="1"/>
          </p:cNvGraphicFramePr>
          <p:nvPr/>
        </p:nvGraphicFramePr>
        <p:xfrm>
          <a:off x="571472" y="3071808"/>
          <a:ext cx="2857520" cy="1500200"/>
        </p:xfrm>
        <a:graphic>
          <a:graphicData uri="http://schemas.openxmlformats.org/drawingml/2006/table">
            <a:tbl>
              <a:tblPr firstRow="1" bandRow="1">
                <a:tableStyleId>{5C22544A-7EE6-4342-B048-85BDC9FD1C3A}</a:tableStyleId>
              </a:tblPr>
              <a:tblGrid>
                <a:gridCol w="2857520"/>
              </a:tblGrid>
              <a:tr h="375050">
                <a:tc>
                  <a:txBody>
                    <a:bodyPr/>
                    <a:lstStyle/>
                    <a:p>
                      <a:r>
                        <a:rPr lang="en-US" dirty="0" err="1" smtClean="0">
                          <a:latin typeface="+mj-lt"/>
                        </a:rPr>
                        <a:t>Instancias</a:t>
                      </a:r>
                      <a:r>
                        <a:rPr lang="en-US" dirty="0" smtClean="0">
                          <a:latin typeface="+mj-lt"/>
                        </a:rPr>
                        <a:t> sin </a:t>
                      </a:r>
                      <a:r>
                        <a:rPr lang="en-US" dirty="0" err="1" smtClean="0">
                          <a:latin typeface="+mj-lt"/>
                        </a:rPr>
                        <a:t>clasificar</a:t>
                      </a:r>
                      <a:endParaRPr lang="es-AR" dirty="0">
                        <a:latin typeface="+mj-lt"/>
                      </a:endParaRPr>
                    </a:p>
                  </a:txBody>
                  <a:tcPr/>
                </a:tc>
              </a:tr>
              <a:tr h="375050">
                <a:tc>
                  <a:txBody>
                    <a:bodyPr/>
                    <a:lstStyle/>
                    <a:p>
                      <a:r>
                        <a:rPr lang="en-US" dirty="0" smtClean="0">
                          <a:latin typeface="+mj-lt"/>
                        </a:rPr>
                        <a:t>Estado Alta Mar  1 </a:t>
                      </a:r>
                      <a:endParaRPr lang="es-AR" dirty="0">
                        <a:latin typeface="+mj-lt"/>
                      </a:endParaRPr>
                    </a:p>
                  </a:txBody>
                  <a:tcPr/>
                </a:tc>
              </a:tr>
              <a:tr h="375050">
                <a:tc>
                  <a:txBody>
                    <a:bodyPr/>
                    <a:lstStyle/>
                    <a:p>
                      <a:r>
                        <a:rPr lang="en-US" dirty="0" smtClean="0">
                          <a:latin typeface="+mj-lt"/>
                        </a:rPr>
                        <a:t>Estado</a:t>
                      </a:r>
                      <a:r>
                        <a:rPr lang="en-US" baseline="0" dirty="0" smtClean="0">
                          <a:latin typeface="+mj-lt"/>
                        </a:rPr>
                        <a:t> Alta Mar 2</a:t>
                      </a:r>
                      <a:endParaRPr lang="es-AR" dirty="0">
                        <a:latin typeface="+mj-lt"/>
                      </a:endParaRPr>
                    </a:p>
                  </a:txBody>
                  <a:tcPr/>
                </a:tc>
              </a:tr>
              <a:tr h="375050">
                <a:tc>
                  <a:txBody>
                    <a:bodyPr/>
                    <a:lstStyle/>
                    <a:p>
                      <a:r>
                        <a:rPr lang="en-US" dirty="0" smtClean="0">
                          <a:latin typeface="+mj-lt"/>
                        </a:rPr>
                        <a:t>Estado Alta Mar 3</a:t>
                      </a:r>
                      <a:endParaRPr lang="es-AR" dirty="0">
                        <a:latin typeface="+mj-lt"/>
                      </a:endParaRPr>
                    </a:p>
                  </a:txBody>
                  <a:tcPr/>
                </a:tc>
              </a:tr>
            </a:tbl>
          </a:graphicData>
        </a:graphic>
      </p:graphicFrame>
      <p:cxnSp>
        <p:nvCxnSpPr>
          <p:cNvPr id="22" name="Straight Arrow Connector 21"/>
          <p:cNvCxnSpPr/>
          <p:nvPr/>
        </p:nvCxnSpPr>
        <p:spPr>
          <a:xfrm>
            <a:off x="3428992"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43372" y="314324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cxnSp>
        <p:nvCxnSpPr>
          <p:cNvPr id="24" name="Straight Arrow Connector 23"/>
          <p:cNvCxnSpPr/>
          <p:nvPr/>
        </p:nvCxnSpPr>
        <p:spPr>
          <a:xfrm>
            <a:off x="5643570" y="442913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6572264" y="2802894"/>
          <a:ext cx="2286016" cy="2126304"/>
        </p:xfrm>
        <a:graphic>
          <a:graphicData uri="http://schemas.openxmlformats.org/drawingml/2006/table">
            <a:tbl>
              <a:tblPr firstRow="1" bandRow="1">
                <a:tableStyleId>{5C22544A-7EE6-4342-B048-85BDC9FD1C3A}</a:tableStyleId>
              </a:tblPr>
              <a:tblGrid>
                <a:gridCol w="2286016"/>
              </a:tblGrid>
              <a:tr h="531576">
                <a:tc>
                  <a:txBody>
                    <a:bodyPr/>
                    <a:lstStyle/>
                    <a:p>
                      <a:pPr algn="ctr"/>
                      <a:r>
                        <a:rPr lang="en-US" dirty="0" err="1" smtClean="0">
                          <a:latin typeface="+mj-lt"/>
                        </a:rPr>
                        <a:t>Altura</a:t>
                      </a:r>
                      <a:r>
                        <a:rPr lang="en-US" dirty="0" smtClean="0">
                          <a:latin typeface="+mj-lt"/>
                        </a:rPr>
                        <a:t> en la Playa</a:t>
                      </a:r>
                      <a:endParaRPr lang="es-AR" dirty="0">
                        <a:latin typeface="+mj-lt"/>
                      </a:endParaRPr>
                    </a:p>
                  </a:txBody>
                  <a:tcPr/>
                </a:tc>
              </a:tr>
              <a:tr h="531576">
                <a:tc>
                  <a:txBody>
                    <a:bodyPr/>
                    <a:lstStyle/>
                    <a:p>
                      <a:pPr algn="ctr"/>
                      <a:r>
                        <a:rPr lang="en-US" dirty="0" smtClean="0">
                          <a:latin typeface="+mj-lt"/>
                        </a:rPr>
                        <a:t>1.5</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2.3</a:t>
                      </a:r>
                      <a:r>
                        <a:rPr lang="en-US" baseline="0" dirty="0" smtClean="0">
                          <a:latin typeface="+mj-lt"/>
                        </a:rPr>
                        <a:t> </a:t>
                      </a:r>
                      <a:r>
                        <a:rPr lang="en-US" baseline="0" dirty="0" err="1" smtClean="0">
                          <a:latin typeface="+mj-lt"/>
                        </a:rPr>
                        <a:t>mts</a:t>
                      </a:r>
                      <a:endParaRPr lang="es-AR" dirty="0">
                        <a:latin typeface="+mj-lt"/>
                      </a:endParaRPr>
                    </a:p>
                  </a:txBody>
                  <a:tcPr/>
                </a:tc>
              </a:tr>
              <a:tr h="531576">
                <a:tc>
                  <a:txBody>
                    <a:bodyPr/>
                    <a:lstStyle/>
                    <a:p>
                      <a:pPr algn="ctr"/>
                      <a:r>
                        <a:rPr lang="en-US" dirty="0" smtClean="0">
                          <a:latin typeface="+mj-lt"/>
                        </a:rPr>
                        <a:t>1.0mts</a:t>
                      </a:r>
                      <a:endParaRPr lang="es-AR" dirty="0">
                        <a:latin typeface="+mj-lt"/>
                      </a:endParaRPr>
                    </a:p>
                  </a:txBody>
                  <a:tcPr/>
                </a:tc>
              </a:tr>
            </a:tbl>
          </a:graphicData>
        </a:graphic>
      </p:graphicFrame>
      <p:cxnSp>
        <p:nvCxnSpPr>
          <p:cNvPr id="26" name="Straight Arrow Connector 25"/>
          <p:cNvCxnSpPr/>
          <p:nvPr/>
        </p:nvCxnSpPr>
        <p:spPr>
          <a:xfrm>
            <a:off x="3428992"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8992"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43570" y="400050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643570" y="357187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10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 (3)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latin typeface="+mj-lt"/>
              </a:rPr>
              <a:t>Comparar el rendimiento de diferentes algoritmos de regresión para un caso de estudio específico.</a:t>
            </a:r>
          </a:p>
          <a:p>
            <a:r>
              <a:rPr lang="es-ES_tradnl" dirty="0" smtClean="0">
                <a:latin typeface="+mj-lt"/>
              </a:rPr>
              <a:t>Implementación de un sistema de predicción de oleaje que incorpore la mejor de las técnicas de aprendizaje de máquina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660583" cy="523220"/>
          </a:xfrm>
          <a:prstGeom prst="rect">
            <a:avLst/>
          </a:prstGeom>
          <a:noFill/>
        </p:spPr>
        <p:txBody>
          <a:bodyPr wrap="none" rtlCol="0">
            <a:spAutoFit/>
          </a:bodyPr>
          <a:lstStyle/>
          <a:p>
            <a:r>
              <a:rPr lang="en-US" sz="2800" dirty="0" err="1" smtClean="0">
                <a:latin typeface="+mj-lt"/>
              </a:rPr>
              <a:t>Objetivos</a:t>
            </a:r>
            <a:r>
              <a:rPr lang="en-US" sz="2800" dirty="0" smtClean="0">
                <a:latin typeface="+mj-lt"/>
              </a:rPr>
              <a:t>:</a:t>
            </a:r>
            <a:endParaRPr lang="es-AR" sz="2800" dirty="0">
              <a:latin typeface="+mj-lt"/>
            </a:endParaRPr>
          </a:p>
        </p:txBody>
      </p:sp>
    </p:spTree>
  </p:cSld>
  <p:clrMapOvr>
    <a:masterClrMapping/>
  </p:clrMapOvr>
  <p:transition advTm="171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solidFill>
                  <a:schemeClr val="accent1">
                    <a:lumMod val="75000"/>
                  </a:schemeClr>
                </a:solidFill>
                <a:latin typeface="+mj-lt"/>
              </a:rPr>
              <a:t>Caso</a:t>
            </a:r>
            <a:r>
              <a:rPr lang="en-US" dirty="0" smtClean="0">
                <a:solidFill>
                  <a:schemeClr val="accent1">
                    <a:lumMod val="75000"/>
                  </a:schemeClr>
                </a:solidFill>
                <a:latin typeface="+mj-lt"/>
              </a:rPr>
              <a:t> de </a:t>
            </a:r>
            <a:r>
              <a:rPr lang="en-US" dirty="0" err="1" smtClean="0">
                <a:solidFill>
                  <a:schemeClr val="accent1">
                    <a:lumMod val="75000"/>
                  </a:schemeClr>
                </a:solidFill>
                <a:latin typeface="+mj-lt"/>
              </a:rPr>
              <a:t>estudio</a:t>
            </a:r>
            <a:endParaRPr lang="en-US" dirty="0" smtClean="0">
              <a:solidFill>
                <a:schemeClr val="accent1">
                  <a:lumMod val="75000"/>
                </a:schemeClr>
              </a:solidFill>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 (1)</a:t>
            </a:r>
            <a:endParaRPr lang="es-AR" dirty="0"/>
          </a:p>
        </p:txBody>
      </p:sp>
      <p:pic>
        <p:nvPicPr>
          <p:cNvPr id="4" name="Imagen 7"/>
          <p:cNvPicPr>
            <a:picLocks noGrp="1"/>
          </p:cNvPicPr>
          <p:nvPr>
            <p:ph idx="1"/>
          </p:nvPr>
        </p:nvPicPr>
        <p:blipFill>
          <a:blip r:embed="rId3" cstate="print"/>
          <a:srcRect/>
          <a:stretch>
            <a:fillRect/>
          </a:stretch>
        </p:blipFill>
        <p:spPr bwMode="auto">
          <a:xfrm>
            <a:off x="1857356" y="3571876"/>
            <a:ext cx="5572164" cy="3143248"/>
          </a:xfrm>
          <a:prstGeom prst="rect">
            <a:avLst/>
          </a:prstGeom>
          <a:noFill/>
          <a:ln w="9525">
            <a:noFill/>
            <a:miter lim="800000"/>
            <a:headEnd/>
            <a:tailEnd/>
          </a:ln>
        </p:spPr>
      </p:pic>
      <p:sp>
        <p:nvSpPr>
          <p:cNvPr id="5" name="TextBox 4"/>
          <p:cNvSpPr txBox="1"/>
          <p:nvPr/>
        </p:nvSpPr>
        <p:spPr>
          <a:xfrm>
            <a:off x="285720" y="1928802"/>
            <a:ext cx="8715404" cy="2259080"/>
          </a:xfrm>
          <a:prstGeom prst="rect">
            <a:avLst/>
          </a:prstGeom>
          <a:noFill/>
        </p:spPr>
        <p:txBody>
          <a:bodyPr wrap="square" rtlCol="0">
            <a:spAutoFit/>
          </a:bodyPr>
          <a:lstStyle/>
          <a:p>
            <a:r>
              <a:rPr lang="en-US" sz="2800" dirty="0" smtClean="0">
                <a:latin typeface="+mj-lt"/>
              </a:rPr>
              <a:t>Lugar : </a:t>
            </a:r>
          </a:p>
          <a:p>
            <a:pPr marL="274320" indent="-274320">
              <a:spcBef>
                <a:spcPct val="20000"/>
              </a:spcBef>
              <a:buClr>
                <a:schemeClr val="accent3"/>
              </a:buClr>
              <a:buSzPct val="95000"/>
              <a:buFont typeface="Wingdings 2"/>
              <a:buChar char=""/>
            </a:pPr>
            <a:r>
              <a:rPr lang="en-US" sz="2600" dirty="0" smtClean="0">
                <a:latin typeface="+mj-lt"/>
              </a:rPr>
              <a:t>Oahu, Hawaii </a:t>
            </a:r>
          </a:p>
          <a:p>
            <a:pPr marL="731520" lvl="1" indent="-274320">
              <a:spcBef>
                <a:spcPct val="20000"/>
              </a:spcBef>
              <a:buClr>
                <a:schemeClr val="accent1"/>
              </a:buClr>
              <a:buSzPct val="95000"/>
              <a:buFont typeface="Wingdings 2"/>
              <a:buChar char=""/>
            </a:pPr>
            <a:r>
              <a:rPr lang="en-US" sz="2000" dirty="0" err="1" smtClean="0"/>
              <a:t>Histórico</a:t>
            </a:r>
            <a:r>
              <a:rPr lang="en-US" sz="2000" dirty="0" smtClean="0"/>
              <a:t> de </a:t>
            </a:r>
            <a:r>
              <a:rPr lang="en-US" sz="2000" dirty="0" err="1" smtClean="0"/>
              <a:t>predicciones</a:t>
            </a:r>
            <a:r>
              <a:rPr lang="en-US" sz="2000" dirty="0" smtClean="0"/>
              <a:t> del </a:t>
            </a:r>
            <a:r>
              <a:rPr lang="en-US" sz="2000" dirty="0" err="1" smtClean="0"/>
              <a:t>modelo</a:t>
            </a:r>
            <a:r>
              <a:rPr lang="en-US" sz="2000" dirty="0" smtClean="0"/>
              <a:t> </a:t>
            </a:r>
            <a:r>
              <a:rPr lang="en-US" sz="2000" dirty="0" err="1" smtClean="0"/>
              <a:t>WaveWatch</a:t>
            </a:r>
            <a:r>
              <a:rPr lang="en-US" sz="2000" dirty="0" smtClean="0"/>
              <a:t> III.</a:t>
            </a:r>
          </a:p>
          <a:p>
            <a:pPr marL="731520" lvl="1" indent="-274320">
              <a:spcBef>
                <a:spcPct val="20000"/>
              </a:spcBef>
              <a:buClr>
                <a:schemeClr val="accent1"/>
              </a:buClr>
              <a:buSzPct val="95000"/>
              <a:buFont typeface="Wingdings 2"/>
              <a:buChar char=""/>
            </a:pPr>
            <a:r>
              <a:rPr lang="en-US" sz="2000" dirty="0" err="1" smtClean="0"/>
              <a:t>Histórico</a:t>
            </a:r>
            <a:r>
              <a:rPr lang="en-US" sz="2000" dirty="0" smtClean="0"/>
              <a:t> de </a:t>
            </a:r>
            <a:r>
              <a:rPr lang="en-US" sz="2000" dirty="0" err="1" smtClean="0"/>
              <a:t>observaciones</a:t>
            </a:r>
            <a:r>
              <a:rPr lang="en-US" sz="2000" dirty="0" smtClean="0"/>
              <a:t> </a:t>
            </a:r>
            <a:r>
              <a:rPr lang="en-US" sz="2000" dirty="0" err="1" smtClean="0"/>
              <a:t>visuales</a:t>
            </a:r>
            <a:r>
              <a:rPr lang="en-US" sz="2000" dirty="0" smtClean="0"/>
              <a:t> </a:t>
            </a:r>
            <a:r>
              <a:rPr lang="en-US" sz="2000" dirty="0" err="1" smtClean="0"/>
              <a:t>para</a:t>
            </a:r>
            <a:r>
              <a:rPr lang="en-US" sz="2000" dirty="0" smtClean="0"/>
              <a:t> 5 </a:t>
            </a:r>
            <a:r>
              <a:rPr lang="en-US" sz="2000" dirty="0" err="1" smtClean="0"/>
              <a:t>olas</a:t>
            </a:r>
            <a:r>
              <a:rPr lang="en-US" sz="2000" dirty="0" smtClean="0"/>
              <a:t>.</a:t>
            </a:r>
            <a:endParaRPr lang="es-AR" sz="2000" dirty="0" smtClean="0"/>
          </a:p>
          <a:p>
            <a:pPr marL="731520" lvl="1" indent="-274320">
              <a:spcBef>
                <a:spcPct val="20000"/>
              </a:spcBef>
              <a:buClr>
                <a:schemeClr val="accent3"/>
              </a:buClr>
              <a:buSzPct val="95000"/>
              <a:buFont typeface="Wingdings 2"/>
              <a:buChar char=""/>
            </a:pPr>
            <a:endParaRPr lang="en-US" sz="2800" dirty="0" smtClean="0"/>
          </a:p>
        </p:txBody>
      </p:sp>
    </p:spTree>
  </p:cSld>
  <p:clrMapOvr>
    <a:masterClrMapping/>
  </p:clrMapOvr>
  <p:transition advTm="9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(2)</a:t>
            </a:r>
            <a:endParaRPr lang="es-AR" sz="4000" dirty="0"/>
          </a:p>
        </p:txBody>
      </p:sp>
      <p:sp>
        <p:nvSpPr>
          <p:cNvPr id="3" name="Content Placeholder 2"/>
          <p:cNvSpPr>
            <a:spLocks noGrp="1"/>
          </p:cNvSpPr>
          <p:nvPr>
            <p:ph idx="1"/>
          </p:nvPr>
        </p:nvSpPr>
        <p:spPr>
          <a:xfrm>
            <a:off x="457200" y="1714488"/>
            <a:ext cx="8229600" cy="4610112"/>
          </a:xfrm>
        </p:spPr>
        <p:txBody>
          <a:bodyPr>
            <a:normAutofit fontScale="77500" lnSpcReduction="20000"/>
          </a:bodyPr>
          <a:lstStyle/>
          <a:p>
            <a:pPr>
              <a:buNone/>
            </a:pPr>
            <a:r>
              <a:rPr lang="en-US" sz="3400" dirty="0" err="1" smtClean="0">
                <a:latin typeface="+mj-lt"/>
              </a:rPr>
              <a:t>Datos</a:t>
            </a:r>
            <a:r>
              <a:rPr lang="en-US" sz="3400" dirty="0" smtClean="0">
                <a:latin typeface="+mj-lt"/>
              </a:rPr>
              <a:t> </a:t>
            </a:r>
            <a:r>
              <a:rPr lang="en-US" sz="3400" dirty="0" err="1" smtClean="0">
                <a:latin typeface="+mj-lt"/>
              </a:rPr>
              <a:t>Utilizados</a:t>
            </a:r>
            <a:r>
              <a:rPr lang="en-US" sz="3400" dirty="0" smtClean="0">
                <a:latin typeface="+mj-lt"/>
              </a:rPr>
              <a:t> (1): </a:t>
            </a:r>
          </a:p>
          <a:p>
            <a:pPr>
              <a:buNone/>
            </a:pPr>
            <a:endParaRPr lang="en-US" sz="2800" dirty="0" smtClean="0">
              <a:latin typeface="+mj-lt"/>
            </a:endParaRPr>
          </a:p>
          <a:p>
            <a:r>
              <a:rPr lang="en-US" sz="3100" dirty="0" err="1" smtClean="0">
                <a:latin typeface="+mj-lt"/>
              </a:rPr>
              <a:t>Observaciones</a:t>
            </a:r>
            <a:r>
              <a:rPr lang="en-US" sz="3100" dirty="0" smtClean="0">
                <a:latin typeface="+mj-lt"/>
              </a:rPr>
              <a:t> </a:t>
            </a:r>
            <a:r>
              <a:rPr lang="en-US" sz="3100" dirty="0" err="1" smtClean="0">
                <a:latin typeface="+mj-lt"/>
              </a:rPr>
              <a:t>Visuales</a:t>
            </a:r>
            <a:r>
              <a:rPr lang="en-US" sz="3100" dirty="0" smtClean="0">
                <a:latin typeface="+mj-lt"/>
              </a:rPr>
              <a:t>:</a:t>
            </a:r>
          </a:p>
          <a:p>
            <a:pPr lvl="1"/>
            <a:endParaRPr lang="en-US" sz="2800" dirty="0" smtClean="0">
              <a:latin typeface="+mj-lt"/>
            </a:endParaRPr>
          </a:p>
          <a:p>
            <a:pPr lvl="1"/>
            <a:r>
              <a:rPr lang="en-US" sz="2800" dirty="0" err="1" smtClean="0">
                <a:latin typeface="+mj-lt"/>
              </a:rPr>
              <a:t>Relevadas</a:t>
            </a:r>
            <a:r>
              <a:rPr lang="en-US" sz="2800" dirty="0" smtClean="0">
                <a:latin typeface="+mj-lt"/>
              </a:rPr>
              <a:t> </a:t>
            </a:r>
            <a:r>
              <a:rPr lang="en-US" sz="2800" dirty="0" err="1" smtClean="0">
                <a:latin typeface="+mj-lt"/>
              </a:rPr>
              <a:t>por</a:t>
            </a:r>
            <a:r>
              <a:rPr lang="en-US" sz="2800" dirty="0" smtClean="0">
                <a:latin typeface="+mj-lt"/>
              </a:rPr>
              <a:t> el </a:t>
            </a:r>
            <a:r>
              <a:rPr lang="en-US" sz="2800" dirty="0" err="1" smtClean="0">
                <a:latin typeface="+mj-lt"/>
              </a:rPr>
              <a:t>servicio</a:t>
            </a:r>
            <a:r>
              <a:rPr lang="en-US" sz="2800" dirty="0" smtClean="0">
                <a:latin typeface="+mj-lt"/>
              </a:rPr>
              <a:t> </a:t>
            </a:r>
          </a:p>
          <a:p>
            <a:pPr lvl="1">
              <a:buNone/>
            </a:pPr>
            <a:r>
              <a:rPr lang="en-US" sz="2800" dirty="0" smtClean="0">
                <a:latin typeface="+mj-lt"/>
              </a:rPr>
              <a:t>    de </a:t>
            </a:r>
            <a:r>
              <a:rPr lang="en-US" sz="2800" dirty="0" err="1" smtClean="0">
                <a:latin typeface="+mj-lt"/>
              </a:rPr>
              <a:t>Guardavidas</a:t>
            </a:r>
            <a:r>
              <a:rPr lang="en-US" sz="2800" dirty="0" smtClean="0">
                <a:latin typeface="+mj-lt"/>
              </a:rPr>
              <a:t> local</a:t>
            </a:r>
          </a:p>
          <a:p>
            <a:pPr lvl="1"/>
            <a:r>
              <a:rPr lang="en-US" sz="2800" dirty="0" err="1" smtClean="0">
                <a:latin typeface="+mj-lt"/>
              </a:rPr>
              <a:t>Verificadas</a:t>
            </a:r>
            <a:r>
              <a:rPr lang="en-US" sz="2800" dirty="0" smtClean="0">
                <a:latin typeface="+mj-lt"/>
              </a:rPr>
              <a:t> </a:t>
            </a:r>
            <a:r>
              <a:rPr lang="en-US" sz="2800" dirty="0" err="1" smtClean="0">
                <a:latin typeface="+mj-lt"/>
              </a:rPr>
              <a:t>por</a:t>
            </a:r>
            <a:r>
              <a:rPr lang="en-US" sz="2800" dirty="0" smtClean="0">
                <a:latin typeface="+mj-lt"/>
              </a:rPr>
              <a:t> un </a:t>
            </a:r>
            <a:r>
              <a:rPr lang="en-US" sz="2800" dirty="0" err="1" smtClean="0">
                <a:latin typeface="+mj-lt"/>
              </a:rPr>
              <a:t>conjunto</a:t>
            </a:r>
            <a:r>
              <a:rPr lang="en-US" sz="2800" dirty="0" smtClean="0">
                <a:latin typeface="+mj-lt"/>
              </a:rPr>
              <a:t> </a:t>
            </a:r>
          </a:p>
          <a:p>
            <a:pPr lvl="1">
              <a:buNone/>
            </a:pPr>
            <a:r>
              <a:rPr lang="en-US" sz="2800" dirty="0" smtClean="0">
                <a:latin typeface="+mj-lt"/>
              </a:rPr>
              <a:t>    de </a:t>
            </a:r>
            <a:r>
              <a:rPr lang="en-US" sz="2800" dirty="0" err="1" smtClean="0">
                <a:latin typeface="+mj-lt"/>
              </a:rPr>
              <a:t>expertos</a:t>
            </a:r>
            <a:r>
              <a:rPr lang="en-US" sz="2800" dirty="0" smtClean="0">
                <a:latin typeface="+mj-lt"/>
              </a:rPr>
              <a:t> de la </a:t>
            </a:r>
            <a:r>
              <a:rPr lang="en-US" sz="2800" dirty="0" err="1" smtClean="0">
                <a:latin typeface="+mj-lt"/>
              </a:rPr>
              <a:t>zona</a:t>
            </a:r>
            <a:endParaRPr lang="en-US" sz="2800" dirty="0" smtClean="0">
              <a:latin typeface="+mj-lt"/>
            </a:endParaRPr>
          </a:p>
          <a:p>
            <a:pPr lvl="1"/>
            <a:r>
              <a:rPr lang="en-US" sz="2800" dirty="0" err="1" smtClean="0">
                <a:latin typeface="+mj-lt"/>
              </a:rPr>
              <a:t>Disponibles</a:t>
            </a:r>
            <a:r>
              <a:rPr lang="en-US" sz="2800" dirty="0" smtClean="0">
                <a:latin typeface="+mj-lt"/>
              </a:rPr>
              <a:t> </a:t>
            </a:r>
            <a:r>
              <a:rPr lang="en-US" sz="2800" dirty="0" err="1" smtClean="0">
                <a:latin typeface="+mj-lt"/>
              </a:rPr>
              <a:t>para</a:t>
            </a:r>
            <a:r>
              <a:rPr lang="en-US" sz="2800" dirty="0" smtClean="0">
                <a:latin typeface="+mj-lt"/>
              </a:rPr>
              <a:t> los </a:t>
            </a:r>
            <a:r>
              <a:rPr lang="en-US" sz="2800" dirty="0" err="1" smtClean="0">
                <a:latin typeface="+mj-lt"/>
              </a:rPr>
              <a:t>años</a:t>
            </a:r>
            <a:r>
              <a:rPr lang="en-US" sz="2800" dirty="0" smtClean="0">
                <a:latin typeface="+mj-lt"/>
              </a:rPr>
              <a:t> 1967 – 2004</a:t>
            </a:r>
          </a:p>
          <a:p>
            <a:pPr lvl="1"/>
            <a:r>
              <a:rPr lang="en-US" sz="2800" dirty="0" err="1" smtClean="0">
                <a:latin typeface="+mj-lt"/>
              </a:rPr>
              <a:t>Reportadas</a:t>
            </a:r>
            <a:r>
              <a:rPr lang="en-US" sz="2800" dirty="0" smtClean="0">
                <a:latin typeface="+mj-lt"/>
              </a:rPr>
              <a:t> en HSF.(Hawaiian Scale Feet)</a:t>
            </a:r>
          </a:p>
          <a:p>
            <a:pPr lvl="1"/>
            <a:r>
              <a:rPr lang="en-US" sz="2800" dirty="0" err="1" smtClean="0">
                <a:latin typeface="+mj-lt"/>
              </a:rPr>
              <a:t>Observación</a:t>
            </a:r>
            <a:r>
              <a:rPr lang="en-US" sz="2800" dirty="0" smtClean="0">
                <a:latin typeface="+mj-lt"/>
              </a:rPr>
              <a:t> de la </a:t>
            </a:r>
            <a:r>
              <a:rPr lang="en-US" sz="2800" dirty="0" err="1" smtClean="0">
                <a:latin typeface="+mj-lt"/>
              </a:rPr>
              <a:t>altura</a:t>
            </a:r>
            <a:r>
              <a:rPr lang="en-US" sz="2800" dirty="0" smtClean="0">
                <a:latin typeface="+mj-lt"/>
              </a:rPr>
              <a:t> de la </a:t>
            </a:r>
            <a:r>
              <a:rPr lang="en-US" sz="2800" dirty="0" err="1" smtClean="0">
                <a:latin typeface="+mj-lt"/>
              </a:rPr>
              <a:t>ola</a:t>
            </a:r>
            <a:r>
              <a:rPr lang="en-US" sz="2800" dirty="0" smtClean="0">
                <a:latin typeface="+mj-lt"/>
              </a:rPr>
              <a:t> </a:t>
            </a:r>
            <a:r>
              <a:rPr lang="en-US" sz="2800" dirty="0" err="1" smtClean="0">
                <a:latin typeface="+mj-lt"/>
              </a:rPr>
              <a:t>máxima</a:t>
            </a:r>
            <a:r>
              <a:rPr lang="en-US" sz="2800" dirty="0" smtClean="0">
                <a:latin typeface="+mj-lt"/>
              </a:rPr>
              <a:t> </a:t>
            </a:r>
            <a:r>
              <a:rPr lang="en-US" sz="2800" dirty="0" err="1" smtClean="0">
                <a:latin typeface="+mj-lt"/>
              </a:rPr>
              <a:t>registrada</a:t>
            </a:r>
            <a:r>
              <a:rPr lang="en-US" sz="2800" dirty="0" smtClean="0">
                <a:latin typeface="+mj-lt"/>
              </a:rPr>
              <a:t> </a:t>
            </a:r>
            <a:r>
              <a:rPr lang="en-US" sz="2800" dirty="0" err="1" smtClean="0">
                <a:latin typeface="+mj-lt"/>
              </a:rPr>
              <a:t>durante</a:t>
            </a:r>
            <a:r>
              <a:rPr lang="en-US" sz="2800" dirty="0" smtClean="0">
                <a:latin typeface="+mj-lt"/>
              </a:rPr>
              <a:t> el </a:t>
            </a:r>
            <a:r>
              <a:rPr lang="en-US" sz="2800" dirty="0" err="1" smtClean="0">
                <a:latin typeface="+mj-lt"/>
              </a:rPr>
              <a:t>día</a:t>
            </a:r>
            <a:r>
              <a:rPr lang="en-US" sz="2800" dirty="0" smtClean="0">
                <a:latin typeface="+mj-lt"/>
              </a:rPr>
              <a:t>.</a:t>
            </a:r>
          </a:p>
          <a:p>
            <a:pPr lvl="1"/>
            <a:r>
              <a:rPr lang="en-US" sz="2800" dirty="0" err="1" smtClean="0">
                <a:latin typeface="+mj-lt"/>
              </a:rPr>
              <a:t>Conjunto</a:t>
            </a:r>
            <a:r>
              <a:rPr lang="en-US" sz="2800" dirty="0" smtClean="0">
                <a:latin typeface="+mj-lt"/>
              </a:rPr>
              <a:t> de </a:t>
            </a:r>
            <a:r>
              <a:rPr lang="en-US" sz="2800" dirty="0" err="1" smtClean="0">
                <a:latin typeface="+mj-lt"/>
              </a:rPr>
              <a:t>datos</a:t>
            </a:r>
            <a:r>
              <a:rPr lang="en-US" sz="2800" dirty="0" smtClean="0">
                <a:latin typeface="+mj-lt"/>
              </a:rPr>
              <a:t> </a:t>
            </a:r>
            <a:r>
              <a:rPr lang="en-US" sz="2800" dirty="0" err="1" smtClean="0">
                <a:latin typeface="+mj-lt"/>
              </a:rPr>
              <a:t>destinados</a:t>
            </a:r>
            <a:r>
              <a:rPr lang="en-US" sz="2800" dirty="0" smtClean="0">
                <a:latin typeface="+mj-lt"/>
              </a:rPr>
              <a:t> a </a:t>
            </a:r>
            <a:r>
              <a:rPr lang="en-US" sz="2800" dirty="0" err="1" smtClean="0">
                <a:latin typeface="+mj-lt"/>
              </a:rPr>
              <a:t>investigación</a:t>
            </a:r>
            <a:r>
              <a:rPr lang="en-US" sz="2800" dirty="0" smtClean="0">
                <a:latin typeface="+mj-lt"/>
              </a:rPr>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 (3)</a:t>
            </a:r>
            <a:endParaRPr lang="es-AR" sz="4000" dirty="0"/>
          </a:p>
        </p:txBody>
      </p:sp>
      <p:sp>
        <p:nvSpPr>
          <p:cNvPr id="3" name="Content Placeholder 2"/>
          <p:cNvSpPr>
            <a:spLocks noGrp="1"/>
          </p:cNvSpPr>
          <p:nvPr>
            <p:ph idx="1"/>
          </p:nvPr>
        </p:nvSpPr>
        <p:spPr/>
        <p:txBody>
          <a:bodyPr>
            <a:normAutofit lnSpcReduction="10000"/>
          </a:bodyPr>
          <a:lstStyle/>
          <a:p>
            <a:pPr>
              <a:buNone/>
            </a:pPr>
            <a:r>
              <a:rPr lang="en-US" dirty="0" err="1" smtClean="0">
                <a:latin typeface="+mj-lt"/>
              </a:rPr>
              <a:t>Datos</a:t>
            </a:r>
            <a:r>
              <a:rPr lang="en-US" dirty="0" smtClean="0">
                <a:latin typeface="+mj-lt"/>
              </a:rPr>
              <a:t> </a:t>
            </a:r>
            <a:r>
              <a:rPr lang="en-US" dirty="0" err="1" smtClean="0">
                <a:latin typeface="+mj-lt"/>
              </a:rPr>
              <a:t>utilizados</a:t>
            </a:r>
            <a:r>
              <a:rPr lang="en-US" dirty="0" smtClean="0">
                <a:latin typeface="+mj-lt"/>
              </a:rPr>
              <a:t> (2):</a:t>
            </a:r>
          </a:p>
          <a:p>
            <a:r>
              <a:rPr lang="en-US" dirty="0" err="1" smtClean="0">
                <a:latin typeface="+mj-lt"/>
              </a:rPr>
              <a:t>Histórico</a:t>
            </a:r>
            <a:r>
              <a:rPr lang="en-US" dirty="0" smtClean="0">
                <a:latin typeface="+mj-lt"/>
              </a:rPr>
              <a:t> de </a:t>
            </a:r>
            <a:r>
              <a:rPr lang="en-US" dirty="0" err="1" smtClean="0">
                <a:latin typeface="+mj-lt"/>
              </a:rPr>
              <a:t>datos</a:t>
            </a:r>
            <a:r>
              <a:rPr lang="en-US" dirty="0" smtClean="0">
                <a:latin typeface="+mj-lt"/>
              </a:rPr>
              <a:t> de </a:t>
            </a:r>
            <a:r>
              <a:rPr lang="en-US" dirty="0" err="1" smtClean="0">
                <a:latin typeface="+mj-lt"/>
              </a:rPr>
              <a:t>alta</a:t>
            </a:r>
            <a:r>
              <a:rPr lang="en-US" dirty="0" smtClean="0">
                <a:latin typeface="+mj-lt"/>
              </a:rPr>
              <a:t> mar</a:t>
            </a:r>
          </a:p>
          <a:p>
            <a:pPr lvl="1"/>
            <a:r>
              <a:rPr lang="en-US" dirty="0" err="1" smtClean="0">
                <a:latin typeface="+mj-lt"/>
              </a:rPr>
              <a:t>Provisto</a:t>
            </a:r>
            <a:r>
              <a:rPr lang="en-US" dirty="0" smtClean="0">
                <a:latin typeface="+mj-lt"/>
              </a:rPr>
              <a:t> </a:t>
            </a:r>
            <a:r>
              <a:rPr lang="en-US" dirty="0" err="1" smtClean="0">
                <a:latin typeface="+mj-lt"/>
              </a:rPr>
              <a:t>por</a:t>
            </a:r>
            <a:r>
              <a:rPr lang="en-US" dirty="0" smtClean="0">
                <a:latin typeface="+mj-lt"/>
              </a:rPr>
              <a:t>  la </a:t>
            </a:r>
            <a:r>
              <a:rPr lang="en-US" dirty="0" err="1" smtClean="0">
                <a:latin typeface="+mj-lt"/>
              </a:rPr>
              <a:t>agencia</a:t>
            </a:r>
            <a:r>
              <a:rPr lang="en-US" dirty="0" smtClean="0">
                <a:latin typeface="+mj-lt"/>
              </a:rPr>
              <a:t> NOAA.</a:t>
            </a:r>
          </a:p>
          <a:p>
            <a:pPr lvl="1"/>
            <a:r>
              <a:rPr lang="en-US" dirty="0" err="1" smtClean="0">
                <a:latin typeface="+mj-lt"/>
              </a:rPr>
              <a:t>Proveen</a:t>
            </a:r>
            <a:r>
              <a:rPr lang="en-US" dirty="0" smtClean="0">
                <a:latin typeface="+mj-lt"/>
              </a:rPr>
              <a:t>:</a:t>
            </a:r>
          </a:p>
          <a:p>
            <a:pPr lvl="6"/>
            <a:r>
              <a:rPr lang="en-US" dirty="0" smtClean="0">
                <a:latin typeface="+mj-lt"/>
              </a:rPr>
              <a:t> </a:t>
            </a:r>
            <a:r>
              <a:rPr lang="en-US" dirty="0" err="1" smtClean="0">
                <a:latin typeface="+mj-lt"/>
              </a:rPr>
              <a:t>Dirección</a:t>
            </a:r>
            <a:r>
              <a:rPr lang="en-US" dirty="0" smtClean="0">
                <a:latin typeface="+mj-lt"/>
              </a:rPr>
              <a:t>, </a:t>
            </a:r>
            <a:r>
              <a:rPr lang="en-US" dirty="0" err="1" smtClean="0">
                <a:latin typeface="+mj-lt"/>
              </a:rPr>
              <a:t>Altura</a:t>
            </a:r>
            <a:r>
              <a:rPr lang="en-US" dirty="0" smtClean="0">
                <a:latin typeface="+mj-lt"/>
              </a:rPr>
              <a:t>, </a:t>
            </a:r>
            <a:r>
              <a:rPr lang="en-US" dirty="0" err="1" smtClean="0">
                <a:latin typeface="+mj-lt"/>
              </a:rPr>
              <a:t>Período</a:t>
            </a:r>
            <a:r>
              <a:rPr lang="en-US" dirty="0" smtClean="0">
                <a:latin typeface="+mj-lt"/>
              </a:rPr>
              <a:t> de </a:t>
            </a:r>
            <a:r>
              <a:rPr lang="en-US" dirty="0" err="1" smtClean="0">
                <a:latin typeface="+mj-lt"/>
              </a:rPr>
              <a:t>olas</a:t>
            </a:r>
            <a:r>
              <a:rPr lang="en-US" dirty="0" smtClean="0">
                <a:latin typeface="+mj-lt"/>
              </a:rPr>
              <a:t>.</a:t>
            </a:r>
          </a:p>
          <a:p>
            <a:pPr lvl="6"/>
            <a:r>
              <a:rPr lang="en-US" dirty="0" err="1" smtClean="0">
                <a:latin typeface="+mj-lt"/>
              </a:rPr>
              <a:t>Dirección</a:t>
            </a:r>
            <a:r>
              <a:rPr lang="en-US" dirty="0" smtClean="0">
                <a:latin typeface="+mj-lt"/>
              </a:rPr>
              <a:t> y </a:t>
            </a:r>
            <a:r>
              <a:rPr lang="en-US" dirty="0" err="1" smtClean="0">
                <a:latin typeface="+mj-lt"/>
              </a:rPr>
              <a:t>Velocidad</a:t>
            </a:r>
            <a:r>
              <a:rPr lang="en-US" dirty="0" smtClean="0">
                <a:latin typeface="+mj-lt"/>
              </a:rPr>
              <a:t> del </a:t>
            </a:r>
            <a:r>
              <a:rPr lang="en-US" dirty="0" err="1" smtClean="0">
                <a:latin typeface="+mj-lt"/>
              </a:rPr>
              <a:t>viento</a:t>
            </a:r>
            <a:r>
              <a:rPr lang="en-US" dirty="0" smtClean="0">
                <a:latin typeface="+mj-lt"/>
              </a:rPr>
              <a:t>.</a:t>
            </a:r>
            <a:endParaRPr lang="es-AR" dirty="0" smtClean="0">
              <a:latin typeface="+mj-lt"/>
            </a:endParaRPr>
          </a:p>
          <a:p>
            <a:pPr lvl="1"/>
            <a:r>
              <a:rPr lang="en-US" dirty="0" err="1" smtClean="0">
                <a:latin typeface="+mj-lt"/>
              </a:rPr>
              <a:t>Disponibles</a:t>
            </a:r>
            <a:r>
              <a:rPr lang="en-US" dirty="0" smtClean="0">
                <a:latin typeface="+mj-lt"/>
              </a:rPr>
              <a:t> </a:t>
            </a:r>
            <a:r>
              <a:rPr lang="en-US" dirty="0" err="1" smtClean="0">
                <a:latin typeface="+mj-lt"/>
              </a:rPr>
              <a:t>desde</a:t>
            </a:r>
            <a:r>
              <a:rPr lang="en-US" dirty="0" smtClean="0">
                <a:latin typeface="+mj-lt"/>
              </a:rPr>
              <a:t> 1997-2004</a:t>
            </a:r>
          </a:p>
          <a:p>
            <a:pPr lvl="1"/>
            <a:r>
              <a:rPr lang="en-US" dirty="0" err="1" smtClean="0">
                <a:latin typeface="+mj-lt"/>
              </a:rPr>
              <a:t>Intervalo</a:t>
            </a:r>
            <a:r>
              <a:rPr lang="en-US" dirty="0" smtClean="0">
                <a:latin typeface="+mj-lt"/>
              </a:rPr>
              <a:t> </a:t>
            </a:r>
            <a:r>
              <a:rPr lang="en-US" dirty="0" err="1" smtClean="0">
                <a:latin typeface="+mj-lt"/>
              </a:rPr>
              <a:t>cada</a:t>
            </a:r>
            <a:r>
              <a:rPr lang="en-US" dirty="0" smtClean="0">
                <a:latin typeface="+mj-lt"/>
              </a:rPr>
              <a:t> 3 </a:t>
            </a:r>
            <a:r>
              <a:rPr lang="en-US" dirty="0" err="1" smtClean="0">
                <a:latin typeface="+mj-lt"/>
              </a:rPr>
              <a:t>horas</a:t>
            </a:r>
            <a:r>
              <a:rPr lang="en-US" dirty="0" smtClean="0">
                <a:latin typeface="+mj-lt"/>
              </a:rPr>
              <a:t>.</a:t>
            </a:r>
          </a:p>
          <a:p>
            <a:pPr lvl="1"/>
            <a:r>
              <a:rPr lang="en-US" dirty="0" err="1" smtClean="0">
                <a:latin typeface="+mj-lt"/>
              </a:rPr>
              <a:t>Olas</a:t>
            </a:r>
            <a:r>
              <a:rPr lang="en-US" dirty="0" smtClean="0">
                <a:latin typeface="+mj-lt"/>
              </a:rPr>
              <a:t> </a:t>
            </a:r>
            <a:r>
              <a:rPr lang="en-US" dirty="0" err="1" smtClean="0">
                <a:latin typeface="+mj-lt"/>
              </a:rPr>
              <a:t>medidas</a:t>
            </a:r>
            <a:r>
              <a:rPr lang="en-US" dirty="0" smtClean="0">
                <a:latin typeface="+mj-lt"/>
              </a:rPr>
              <a:t> en TTC(Trough To Crest).</a:t>
            </a:r>
          </a:p>
          <a:p>
            <a:pPr lvl="1"/>
            <a:endParaRPr lang="en-US" dirty="0" smtClean="0">
              <a:latin typeface="+mj-lt"/>
            </a:endParaRPr>
          </a:p>
          <a:p>
            <a:r>
              <a:rPr lang="en-US" dirty="0" err="1" smtClean="0">
                <a:latin typeface="+mj-lt"/>
              </a:rPr>
              <a:t>Pronósticos</a:t>
            </a:r>
            <a:r>
              <a:rPr lang="en-US" dirty="0" smtClean="0">
                <a:latin typeface="+mj-lt"/>
              </a:rPr>
              <a:t> </a:t>
            </a:r>
            <a:r>
              <a:rPr lang="en-US" dirty="0" err="1" smtClean="0">
                <a:latin typeface="+mj-lt"/>
              </a:rPr>
              <a:t>diarios</a:t>
            </a:r>
            <a:r>
              <a:rPr lang="en-US" dirty="0" smtClean="0">
                <a:latin typeface="+mj-lt"/>
              </a:rPr>
              <a:t> </a:t>
            </a:r>
            <a:r>
              <a:rPr lang="en-US" dirty="0" err="1" smtClean="0">
                <a:latin typeface="+mj-lt"/>
              </a:rPr>
              <a:t>descargados</a:t>
            </a:r>
            <a:r>
              <a:rPr lang="en-US" dirty="0" smtClean="0">
                <a:latin typeface="+mj-lt"/>
              </a:rPr>
              <a:t> a </a:t>
            </a:r>
            <a:r>
              <a:rPr lang="en-US" dirty="0" err="1" smtClean="0">
                <a:latin typeface="+mj-lt"/>
              </a:rPr>
              <a:t>través</a:t>
            </a:r>
            <a:r>
              <a:rPr lang="en-US" dirty="0" smtClean="0">
                <a:latin typeface="+mj-lt"/>
              </a:rPr>
              <a:t> de internet.</a:t>
            </a:r>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Preprocesamiento</a:t>
            </a:r>
            <a:r>
              <a:rPr lang="en-US" sz="4300" dirty="0" smtClean="0"/>
              <a:t> (1)</a:t>
            </a:r>
            <a:endParaRPr lang="es-AR" sz="4300" dirty="0"/>
          </a:p>
        </p:txBody>
      </p:sp>
      <p:sp>
        <p:nvSpPr>
          <p:cNvPr id="3" name="Content Placeholder 2"/>
          <p:cNvSpPr>
            <a:spLocks noGrp="1"/>
          </p:cNvSpPr>
          <p:nvPr>
            <p:ph idx="1"/>
          </p:nvPr>
        </p:nvSpPr>
        <p:spPr/>
        <p:txBody>
          <a:bodyPr/>
          <a:lstStyle/>
          <a:p>
            <a:pPr lvl="2">
              <a:buClr>
                <a:schemeClr val="accent3"/>
              </a:buClr>
            </a:pPr>
            <a:r>
              <a:rPr lang="en-US" sz="2600" dirty="0" err="1" smtClean="0">
                <a:latin typeface="+mj-lt"/>
              </a:rPr>
              <a:t>Normalización</a:t>
            </a:r>
            <a:r>
              <a:rPr lang="en-US" sz="2600" dirty="0" smtClean="0">
                <a:latin typeface="+mj-lt"/>
              </a:rPr>
              <a:t> </a:t>
            </a:r>
            <a:r>
              <a:rPr lang="en-US" sz="2600" dirty="0" smtClean="0">
                <a:latin typeface="+mj-lt"/>
              </a:rPr>
              <a:t>de </a:t>
            </a:r>
            <a:r>
              <a:rPr lang="en-US" sz="2600" dirty="0" err="1" smtClean="0">
                <a:latin typeface="+mj-lt"/>
              </a:rPr>
              <a:t>las</a:t>
            </a:r>
            <a:r>
              <a:rPr lang="en-US" sz="2600" dirty="0" smtClean="0">
                <a:latin typeface="+mj-lt"/>
              </a:rPr>
              <a:t> </a:t>
            </a:r>
            <a:r>
              <a:rPr lang="en-US" sz="2600" dirty="0" err="1" smtClean="0">
                <a:latin typeface="+mj-lt"/>
              </a:rPr>
              <a:t>unidades</a:t>
            </a:r>
            <a:r>
              <a:rPr lang="en-US" sz="2600" dirty="0" smtClean="0">
                <a:latin typeface="+mj-lt"/>
              </a:rPr>
              <a:t> de </a:t>
            </a:r>
            <a:r>
              <a:rPr lang="en-US" sz="2600" dirty="0" err="1" smtClean="0">
                <a:latin typeface="+mj-lt"/>
              </a:rPr>
              <a:t>reporte</a:t>
            </a:r>
            <a:r>
              <a:rPr lang="en-US" sz="2600" dirty="0" smtClean="0">
                <a:latin typeface="+mj-lt"/>
              </a:rPr>
              <a:t> de </a:t>
            </a:r>
            <a:r>
              <a:rPr lang="en-US" sz="2600" dirty="0" err="1" smtClean="0">
                <a:latin typeface="+mj-lt"/>
              </a:rPr>
              <a:t>olas</a:t>
            </a:r>
            <a:endParaRPr lang="en-US" sz="2600" dirty="0" smtClean="0">
              <a:latin typeface="+mj-lt"/>
            </a:endParaRPr>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Preprocesamiento</a:t>
            </a:r>
            <a:r>
              <a:rPr lang="en-US" sz="4300" dirty="0" smtClean="0"/>
              <a:t> (2)</a:t>
            </a:r>
            <a:endParaRPr lang="es-AR" sz="4300" dirty="0"/>
          </a:p>
        </p:txBody>
      </p:sp>
      <p:sp>
        <p:nvSpPr>
          <p:cNvPr id="3" name="Content Placeholder 2"/>
          <p:cNvSpPr>
            <a:spLocks noGrp="1"/>
          </p:cNvSpPr>
          <p:nvPr>
            <p:ph idx="1"/>
          </p:nvPr>
        </p:nvSpPr>
        <p:spPr/>
        <p:txBody>
          <a:bodyPr/>
          <a:lstStyle/>
          <a:p>
            <a:pPr lvl="2">
              <a:buClr>
                <a:schemeClr val="accent3"/>
              </a:buClr>
            </a:pPr>
            <a:r>
              <a:rPr lang="en-US" sz="2600" dirty="0" err="1" smtClean="0">
                <a:latin typeface="+mj-lt"/>
              </a:rPr>
              <a:t>Acoplamiento</a:t>
            </a:r>
            <a:r>
              <a:rPr lang="en-US" sz="2600" dirty="0" smtClean="0">
                <a:latin typeface="+mj-lt"/>
              </a:rPr>
              <a:t>  </a:t>
            </a:r>
            <a:r>
              <a:rPr lang="en-US" sz="2600" dirty="0" err="1" smtClean="0">
                <a:latin typeface="+mj-lt"/>
              </a:rPr>
              <a:t>Observacion</a:t>
            </a:r>
            <a:r>
              <a:rPr lang="en-US" sz="2600" dirty="0" smtClean="0">
                <a:latin typeface="+mj-lt"/>
              </a:rPr>
              <a:t> Visual – </a:t>
            </a:r>
            <a:r>
              <a:rPr lang="en-US" sz="2600" dirty="0" err="1" smtClean="0">
                <a:latin typeface="+mj-lt"/>
              </a:rPr>
              <a:t>WaveWatch</a:t>
            </a:r>
            <a:r>
              <a:rPr lang="en-US" sz="2600" dirty="0" smtClean="0">
                <a:latin typeface="+mj-lt"/>
              </a:rPr>
              <a:t> III</a:t>
            </a:r>
          </a:p>
          <a:p>
            <a:pPr lvl="1"/>
            <a:endParaRPr lang="en-US" dirty="0" smtClean="0">
              <a:latin typeface="+mj-lt"/>
            </a:endParaRPr>
          </a:p>
          <a:p>
            <a:pPr marL="1399032" lvl="3" indent="-457200">
              <a:buClr>
                <a:schemeClr val="accent1"/>
              </a:buClr>
              <a:buAutoNum type="arabicParenR"/>
            </a:pPr>
            <a:r>
              <a:rPr lang="en-US" sz="2400" dirty="0" err="1" smtClean="0">
                <a:latin typeface="+mj-lt"/>
              </a:rPr>
              <a:t>Filtrado</a:t>
            </a:r>
            <a:r>
              <a:rPr lang="en-US" sz="2400" dirty="0" smtClean="0">
                <a:latin typeface="+mj-lt"/>
              </a:rPr>
              <a:t> de </a:t>
            </a:r>
            <a:r>
              <a:rPr lang="en-US" sz="2400" dirty="0" err="1" smtClean="0">
                <a:latin typeface="+mj-lt"/>
              </a:rPr>
              <a:t>todos</a:t>
            </a:r>
            <a:r>
              <a:rPr lang="en-US" sz="2400" dirty="0" smtClean="0">
                <a:latin typeface="+mj-lt"/>
              </a:rPr>
              <a:t> los WW3 </a:t>
            </a:r>
            <a:r>
              <a:rPr lang="en-US" sz="2400" dirty="0" err="1" smtClean="0">
                <a:latin typeface="+mj-lt"/>
              </a:rPr>
              <a:t>que</a:t>
            </a:r>
            <a:r>
              <a:rPr lang="en-US" sz="2400" dirty="0" smtClean="0">
                <a:latin typeface="+mj-lt"/>
              </a:rPr>
              <a:t> no </a:t>
            </a:r>
            <a:r>
              <a:rPr lang="en-US" sz="2400" dirty="0" err="1" smtClean="0">
                <a:latin typeface="+mj-lt"/>
              </a:rPr>
              <a:t>pertenecen</a:t>
            </a:r>
            <a:r>
              <a:rPr lang="en-US" sz="2400" dirty="0" smtClean="0">
                <a:latin typeface="+mj-lt"/>
              </a:rPr>
              <a:t> al </a:t>
            </a:r>
            <a:r>
              <a:rPr lang="en-US" sz="2400" dirty="0" err="1" smtClean="0">
                <a:latin typeface="+mj-lt"/>
              </a:rPr>
              <a:t>horario</a:t>
            </a:r>
            <a:r>
              <a:rPr lang="en-US" sz="2400" dirty="0" smtClean="0">
                <a:latin typeface="+mj-lt"/>
              </a:rPr>
              <a:t> de </a:t>
            </a:r>
            <a:r>
              <a:rPr lang="en-US" sz="2400" dirty="0" err="1" smtClean="0">
                <a:latin typeface="+mj-lt"/>
              </a:rPr>
              <a:t>luz</a:t>
            </a:r>
            <a:r>
              <a:rPr lang="en-US" sz="2400" dirty="0" smtClean="0">
                <a:latin typeface="+mj-lt"/>
              </a:rPr>
              <a:t> solar</a:t>
            </a:r>
          </a:p>
          <a:p>
            <a:pPr marL="1399032" lvl="3" indent="-457200">
              <a:buClr>
                <a:schemeClr val="accent1"/>
              </a:buClr>
              <a:buAutoNum type="arabicParenR"/>
            </a:pPr>
            <a:r>
              <a:rPr lang="en-US" sz="2400" dirty="0" err="1" smtClean="0">
                <a:latin typeface="+mj-lt"/>
              </a:rPr>
              <a:t>Seleccionar</a:t>
            </a:r>
            <a:r>
              <a:rPr lang="en-US" sz="2400" dirty="0" smtClean="0">
                <a:latin typeface="+mj-lt"/>
              </a:rPr>
              <a:t> el </a:t>
            </a:r>
            <a:r>
              <a:rPr lang="en-US" sz="2400" dirty="0" err="1" smtClean="0">
                <a:latin typeface="+mj-lt"/>
              </a:rPr>
              <a:t>reporte</a:t>
            </a:r>
            <a:r>
              <a:rPr lang="en-US" sz="2400" dirty="0" smtClean="0">
                <a:latin typeface="+mj-lt"/>
              </a:rPr>
              <a:t> WW3 de mayor </a:t>
            </a:r>
            <a:r>
              <a:rPr lang="en-US" sz="2400" dirty="0" err="1" smtClean="0">
                <a:latin typeface="+mj-lt"/>
              </a:rPr>
              <a:t>altura</a:t>
            </a:r>
            <a:r>
              <a:rPr lang="en-US" sz="2400" dirty="0" smtClean="0">
                <a:latin typeface="+mj-lt"/>
              </a:rPr>
              <a:t> de </a:t>
            </a:r>
            <a:r>
              <a:rPr lang="en-US" sz="2400" dirty="0" err="1" smtClean="0">
                <a:latin typeface="+mj-lt"/>
              </a:rPr>
              <a:t>cada</a:t>
            </a:r>
            <a:r>
              <a:rPr lang="en-US" sz="2400" dirty="0" smtClean="0">
                <a:latin typeface="+mj-lt"/>
              </a:rPr>
              <a:t> </a:t>
            </a:r>
            <a:r>
              <a:rPr lang="en-US" sz="2400" dirty="0" err="1" smtClean="0">
                <a:latin typeface="+mj-lt"/>
              </a:rPr>
              <a:t>día</a:t>
            </a:r>
            <a:endParaRPr lang="en-US" sz="2400" dirty="0" smtClean="0">
              <a:latin typeface="+mj-lt"/>
            </a:endParaRPr>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(3)</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buNone/>
            </a:pPr>
            <a:r>
              <a:rPr lang="en-US" sz="2000" b="1" i="1" dirty="0" err="1" smtClean="0">
                <a:latin typeface="+mj-lt"/>
              </a:rPr>
              <a:t>Modelos</a:t>
            </a:r>
            <a:r>
              <a:rPr lang="en-US" sz="2000" b="1" i="1" dirty="0" smtClean="0">
                <a:latin typeface="+mj-lt"/>
              </a:rPr>
              <a:t> de </a:t>
            </a:r>
            <a:r>
              <a:rPr lang="en-US" sz="2000" b="1" i="1" dirty="0" err="1" smtClean="0">
                <a:latin typeface="+mj-lt"/>
              </a:rPr>
              <a:t>Instancias</a:t>
            </a:r>
            <a:r>
              <a:rPr lang="en-US" sz="2000" b="1" i="1" dirty="0" smtClean="0">
                <a:latin typeface="+mj-lt"/>
              </a:rPr>
              <a:t>:</a:t>
            </a:r>
            <a:endParaRPr lang="es-ES" sz="2000" b="1" i="1" dirty="0" smtClean="0">
              <a:latin typeface="+mj-lt"/>
            </a:endParaRPr>
          </a:p>
          <a:p>
            <a:pPr algn="just"/>
            <a:r>
              <a:rPr lang="es-ES" sz="2000" b="1" i="1" dirty="0" smtClean="0">
                <a:latin typeface="+mj-lt"/>
              </a:rPr>
              <a:t>“</a:t>
            </a:r>
            <a:r>
              <a:rPr lang="es-ES" sz="2000" b="1" dirty="0" smtClean="0">
                <a:latin typeface="+mj-lt"/>
              </a:rPr>
              <a:t>WW3SimpleStrategy</a:t>
            </a:r>
            <a:r>
              <a:rPr lang="es-ES" sz="2000" b="1" i="1" dirty="0" smtClean="0">
                <a:latin typeface="+mj-lt"/>
              </a:rPr>
              <a:t>”:</a:t>
            </a:r>
          </a:p>
          <a:p>
            <a:pPr algn="just">
              <a:buNone/>
            </a:pPr>
            <a:r>
              <a:rPr lang="es-AR" sz="2000" i="1" dirty="0" smtClean="0">
                <a:latin typeface="+mj-lt"/>
              </a:rPr>
              <a:t>{Altura, dirección, periodo, observación } </a:t>
            </a:r>
          </a:p>
          <a:p>
            <a:pPr algn="just"/>
            <a:r>
              <a:rPr lang="es-ES" sz="2000" b="1" i="1" dirty="0" smtClean="0">
                <a:latin typeface="+mj-lt"/>
              </a:rPr>
              <a:t>“WW3TwoGridPointStrategy”:</a:t>
            </a:r>
          </a:p>
          <a:p>
            <a:pPr algn="just">
              <a:buNone/>
            </a:pPr>
            <a:r>
              <a:rPr lang="es-AR" sz="2000" i="1" dirty="0" smtClean="0">
                <a:latin typeface="+mj-lt"/>
              </a:rPr>
              <a:t>{AlturaX1, direcciónX1, periodoX1, AlturaX2, promedioX2, periodoX2, observación}</a:t>
            </a:r>
            <a:endParaRPr lang="es-ES" sz="2000" b="1" i="1" dirty="0" smtClean="0">
              <a:latin typeface="+mj-lt"/>
            </a:endParaRPr>
          </a:p>
          <a:p>
            <a:pPr algn="just"/>
            <a:r>
              <a:rPr lang="es-ES" sz="2000" b="1" i="1" dirty="0" smtClean="0">
                <a:latin typeface="+mj-lt"/>
              </a:rPr>
              <a:t>“WW3LastNLecturesStrategy”: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ES" sz="2000" b="1" i="1" dirty="0" smtClean="0">
              <a:latin typeface="+mj-lt"/>
            </a:endParaRPr>
          </a:p>
          <a:p>
            <a:pPr algn="just"/>
            <a:r>
              <a:rPr lang="es-ES" sz="2000" b="1" i="1" dirty="0" smtClean="0">
                <a:latin typeface="+mj-lt"/>
              </a:rPr>
              <a:t>“WW3LastNDaysStrategy”:</a:t>
            </a:r>
          </a:p>
          <a:p>
            <a:pPr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AR" sz="2000" dirty="0" smtClean="0">
              <a:latin typeface="+mj-lt"/>
            </a:endParaRPr>
          </a:p>
          <a:p>
            <a:endParaRPr lang="es-AR" dirty="0" smtClean="0"/>
          </a:p>
          <a:p>
            <a:endParaRPr lang="es-A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linds(horizontal)">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solidFill>
                  <a:schemeClr val="accent2">
                    <a:lumMod val="75000"/>
                  </a:schemeClr>
                </a:solidFill>
                <a:latin typeface="+mj-lt"/>
              </a:rPr>
              <a:t>Experimentación</a:t>
            </a:r>
            <a:endParaRPr lang="en-US" dirty="0" smtClean="0">
              <a:solidFill>
                <a:schemeClr val="accent2">
                  <a:lumMod val="75000"/>
                </a:schemeClr>
              </a:solidFill>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(1)</a:t>
            </a:r>
            <a:endParaRPr lang="es-AR" dirty="0"/>
          </a:p>
        </p:txBody>
      </p:sp>
      <p:sp>
        <p:nvSpPr>
          <p:cNvPr id="3" name="Content Placeholder 2"/>
          <p:cNvSpPr>
            <a:spLocks noGrp="1"/>
          </p:cNvSpPr>
          <p:nvPr>
            <p:ph idx="1"/>
          </p:nvPr>
        </p:nvSpPr>
        <p:spPr>
          <a:xfrm>
            <a:off x="500034" y="2000240"/>
            <a:ext cx="6186502" cy="493388"/>
          </a:xfrm>
        </p:spPr>
        <p:txBody>
          <a:bodyPr>
            <a:normAutofit lnSpcReduction="10000"/>
          </a:bodyPr>
          <a:lstStyle/>
          <a:p>
            <a:r>
              <a:rPr lang="es-ES_tradnl" sz="2800" dirty="0" smtClean="0">
                <a:latin typeface="+mj-lt"/>
              </a:rPr>
              <a:t>Olas en la costa</a:t>
            </a:r>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normAutofit lnSpcReduction="10000"/>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a:t>
            </a:r>
          </a:p>
          <a:p>
            <a:pPr lvl="1">
              <a:buNone/>
            </a:pPr>
            <a:r>
              <a:rPr lang="es-AR" dirty="0" smtClean="0">
                <a:latin typeface="+mj-lt"/>
              </a:rPr>
              <a:t>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Consideraciones generales (2):</a:t>
            </a:r>
          </a:p>
          <a:p>
            <a:pPr lvl="1"/>
            <a:r>
              <a:rPr lang="es-US" dirty="0" smtClean="0">
                <a:latin typeface="+mj-lt"/>
              </a:rPr>
              <a:t>Técnica de validación cruzada de 10 conjuntos</a:t>
            </a:r>
          </a:p>
          <a:p>
            <a:endParaRPr lang="es-US" dirty="0" smtClean="0">
              <a:latin typeface="+mj-lt"/>
            </a:endParaRPr>
          </a:p>
          <a:p>
            <a:r>
              <a:rPr lang="es-US" dirty="0" smtClean="0">
                <a:latin typeface="+mj-lt"/>
              </a:rPr>
              <a:t>Modelos de instancia</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normAutofit fontScale="92500"/>
          </a:bodyPr>
          <a:lstStyle/>
          <a:p>
            <a:r>
              <a:rPr lang="es-US" dirty="0" smtClean="0">
                <a:latin typeface="+mj-lt"/>
              </a:rPr>
              <a:t>Selección de GridPoints óptimos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0" y="1928803"/>
          <a:ext cx="8858280" cy="2000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142844" y="3929066"/>
          <a:ext cx="8786874" cy="228222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a:bodyPr>
          <a:lstStyle/>
          <a:p>
            <a:r>
              <a:rPr lang="es-US" dirty="0" smtClean="0">
                <a:latin typeface="+mj-lt"/>
              </a:rPr>
              <a:t>Resultados generales</a:t>
            </a:r>
          </a:p>
          <a:p>
            <a:pPr lvl="1"/>
            <a:r>
              <a:rPr lang="es-US" dirty="0" smtClean="0">
                <a:latin typeface="+mj-lt"/>
              </a:rPr>
              <a:t>Olas a estudiar (Oahu - Hawái).</a:t>
            </a:r>
          </a:p>
          <a:p>
            <a:pPr lvl="1"/>
            <a:r>
              <a:rPr lang="es-US" dirty="0" smtClean="0">
                <a:latin typeface="+mj-lt"/>
              </a:rPr>
              <a:t>Algoritmos de aprendizaje de máquina.</a:t>
            </a:r>
          </a:p>
          <a:p>
            <a:pPr lvl="1"/>
            <a:r>
              <a:rPr lang="es-US" dirty="0" smtClean="0">
                <a:latin typeface="+mj-lt"/>
              </a:rPr>
              <a:t>Modelos de instancia.</a:t>
            </a:r>
          </a:p>
          <a:p>
            <a:pPr lvl="1"/>
            <a:r>
              <a:rPr lang="es-US" dirty="0" smtClean="0">
                <a:latin typeface="+mj-lt"/>
              </a:rPr>
              <a:t>GridPoint WW3 óptimo para cada ola.</a:t>
            </a:r>
          </a:p>
          <a:p>
            <a:pPr lvl="1"/>
            <a:r>
              <a:rPr lang="es-US" dirty="0" smtClean="0">
                <a:latin typeface="+mj-lt"/>
              </a:rPr>
              <a:t>Tamaño de conjunto de entrenamiento óptimo.</a:t>
            </a:r>
          </a:p>
          <a:p>
            <a:pPr lvl="1"/>
            <a:r>
              <a:rPr lang="es-US" dirty="0" smtClean="0">
                <a:latin typeface="+mj-lt"/>
              </a:rPr>
              <a:t>Métricas de evaluación de clasificadores.</a:t>
            </a:r>
          </a:p>
          <a:p>
            <a:pPr lvl="1"/>
            <a:endParaRPr lang="es-US" dirty="0" smtClean="0">
              <a:latin typeface="+mj-lt"/>
            </a:endParaRPr>
          </a:p>
          <a:p>
            <a:pPr lvl="1">
              <a:buNone/>
            </a:pPr>
            <a:r>
              <a:rPr lang="es-US" b="1" dirty="0" smtClean="0">
                <a:latin typeface="+mj-lt"/>
              </a:rPr>
              <a:t>Obtenemos la combinación óptima [</a:t>
            </a:r>
            <a:r>
              <a:rPr lang="es-US" b="1" dirty="0" err="1" smtClean="0">
                <a:latin typeface="+mj-lt"/>
              </a:rPr>
              <a:t>alg</a:t>
            </a:r>
            <a:r>
              <a:rPr lang="es-US" b="1"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graphicFrame>
        <p:nvGraphicFramePr>
          <p:cNvPr id="7" name="10 Gráfico"/>
          <p:cNvGraphicFramePr/>
          <p:nvPr/>
        </p:nvGraphicFramePr>
        <p:xfrm>
          <a:off x="1000100" y="1428736"/>
          <a:ext cx="6786610" cy="2790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1 Gráfico"/>
          <p:cNvGraphicFramePr/>
          <p:nvPr/>
        </p:nvGraphicFramePr>
        <p:xfrm>
          <a:off x="1071538" y="4114800"/>
          <a:ext cx="671517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graphicFrame>
        <p:nvGraphicFramePr>
          <p:cNvPr id="6" name="14 Gráfico"/>
          <p:cNvGraphicFramePr/>
          <p:nvPr/>
        </p:nvGraphicFramePr>
        <p:xfrm>
          <a:off x="642910" y="1714488"/>
          <a:ext cx="766288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5 Gráfico"/>
          <p:cNvGraphicFramePr/>
          <p:nvPr/>
        </p:nvGraphicFramePr>
        <p:xfrm>
          <a:off x="642910" y="4357694"/>
          <a:ext cx="7643866"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sp>
        <p:nvSpPr>
          <p:cNvPr id="3" name="2 Marcador de contenido"/>
          <p:cNvSpPr>
            <a:spLocks noGrp="1"/>
          </p:cNvSpPr>
          <p:nvPr>
            <p:ph idx="1"/>
          </p:nvPr>
        </p:nvSpPr>
        <p:spPr/>
        <p:txBody>
          <a:bodyPr>
            <a:normAutofit fontScale="92500" lnSpcReduction="10000"/>
          </a:bodyPr>
          <a:lstStyle/>
          <a:p>
            <a:r>
              <a:rPr lang="es-US" dirty="0" smtClean="0">
                <a:latin typeface="+mj-lt"/>
              </a:rPr>
              <a:t>Resultados generales (3)</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pPr lvl="1">
              <a:buNone/>
            </a:pPr>
            <a:endParaRPr lang="es-US" dirty="0" smtClean="0">
              <a:latin typeface="+mj-lt"/>
            </a:endParaRPr>
          </a:p>
          <a:p>
            <a:pPr lvl="1">
              <a:buNone/>
            </a:pPr>
            <a:r>
              <a:rPr lang="es-US" b="1" dirty="0" smtClean="0">
                <a:latin typeface="+mj-lt"/>
              </a:rPr>
              <a:t>Combinación óptima =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1026"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(10)</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1229360"/>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b="1"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1229360"/>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endParaRPr lang="es-ES" sz="1600" dirty="0" smtClean="0">
                        <a:solidFill>
                          <a:srgbClr val="000000"/>
                        </a:solidFill>
                        <a:latin typeface="Calibri"/>
                        <a:ea typeface="Times New Roman"/>
                        <a:cs typeface="Times New Roman"/>
                      </a:endParaRPr>
                    </a:p>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 (2)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6" name="Content Placeholder 2"/>
          <p:cNvSpPr>
            <a:spLocks noGrp="1"/>
          </p:cNvSpPr>
          <p:nvPr>
            <p:ph idx="1"/>
          </p:nvPr>
        </p:nvSpPr>
        <p:spPr>
          <a:xfrm>
            <a:off x="571472" y="1506852"/>
            <a:ext cx="6186502" cy="493388"/>
          </a:xfrm>
        </p:spPr>
        <p:txBody>
          <a:bodyPr>
            <a:normAutofit lnSpcReduction="10000"/>
          </a:bodyPr>
          <a:lstStyle/>
          <a:p>
            <a:r>
              <a:rPr lang="es-ES_tradnl" sz="2800" dirty="0" smtClean="0">
                <a:latin typeface="+mj-lt"/>
              </a:rPr>
              <a:t>Parámetros de ola</a:t>
            </a:r>
          </a:p>
          <a:p>
            <a:endParaRPr lang="es-AR" dirty="0"/>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(12)</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75349"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solidFill>
                  <a:schemeClr val="accent1">
                    <a:lumMod val="75000"/>
                  </a:schemeClr>
                </a:solidFill>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 (3)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560287" cy="461665"/>
          </a:xfrm>
          <a:prstGeom prst="rect">
            <a:avLst/>
          </a:prstGeom>
          <a:noFill/>
        </p:spPr>
        <p:txBody>
          <a:bodyPr wrap="none" rtlCol="0">
            <a:spAutoFit/>
          </a:bodyPr>
          <a:lstStyle/>
          <a:p>
            <a:r>
              <a:rPr lang="en-US" sz="2400" dirty="0" err="1" smtClean="0">
                <a:latin typeface="+mj-lt"/>
              </a:rPr>
              <a:t>Pronóstico</a:t>
            </a:r>
            <a:r>
              <a:rPr lang="en-US" sz="2400" dirty="0" smtClean="0">
                <a:latin typeface="+mj-lt"/>
              </a:rPr>
              <a:t> de </a:t>
            </a:r>
            <a:r>
              <a:rPr lang="en-US" sz="2400" dirty="0" err="1" smtClean="0">
                <a:latin typeface="+mj-lt"/>
              </a:rPr>
              <a:t>olas</a:t>
            </a:r>
            <a:r>
              <a:rPr lang="en-US" sz="2400" dirty="0" smtClean="0">
                <a:latin typeface="+mj-lt"/>
              </a:rPr>
              <a:t> - Wave Watch III</a:t>
            </a:r>
            <a:endParaRPr lang="es-AR" sz="2400" dirty="0">
              <a:latin typeface="+mj-lt"/>
            </a:endParaRPr>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solidFill>
                  <a:schemeClr val="accent1">
                    <a:lumMod val="75000"/>
                  </a:schemeClr>
                </a:solidFill>
                <a:latin typeface="+mj-lt"/>
              </a:rPr>
              <a:t>Conclusiones</a:t>
            </a:r>
            <a:endParaRPr lang="en-US" dirty="0" smtClean="0">
              <a:solidFill>
                <a:schemeClr val="accent1">
                  <a:lumMod val="75000"/>
                </a:schemeClr>
              </a:solidFill>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Cambios en la geografía o arquitectura de la zona podrían requerir observaciones visuales actualizadas.</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 (4)</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642910" y="2000240"/>
            <a:ext cx="4500594" cy="738664"/>
          </a:xfrm>
          <a:prstGeom prst="rect">
            <a:avLst/>
          </a:prstGeom>
          <a:noFill/>
        </p:spPr>
        <p:txBody>
          <a:bodyPr wrap="square" rtlCol="0">
            <a:spAutoFit/>
          </a:bodyPr>
          <a:lstStyle/>
          <a:p>
            <a:r>
              <a:rPr lang="en-US" sz="2400" dirty="0" smtClean="0">
                <a:latin typeface="+mj-lt"/>
              </a:rPr>
              <a:t>Wave Watch III</a:t>
            </a:r>
          </a:p>
          <a:p>
            <a:r>
              <a:rPr lang="en-US" dirty="0" err="1" smtClean="0">
                <a:latin typeface="+mj-lt"/>
              </a:rPr>
              <a:t>Particionamiento</a:t>
            </a:r>
            <a:r>
              <a:rPr lang="en-US" dirty="0" smtClean="0">
                <a:latin typeface="+mj-lt"/>
              </a:rPr>
              <a:t> </a:t>
            </a:r>
            <a:r>
              <a:rPr lang="en-US" dirty="0" smtClean="0">
                <a:latin typeface="+mj-lt"/>
              </a:rPr>
              <a:t>del </a:t>
            </a:r>
            <a:r>
              <a:rPr lang="en-US" dirty="0" err="1" smtClean="0">
                <a:latin typeface="+mj-lt"/>
              </a:rPr>
              <a:t>oceano</a:t>
            </a:r>
            <a:r>
              <a:rPr lang="en-US" dirty="0" smtClean="0">
                <a:latin typeface="+mj-lt"/>
              </a:rPr>
              <a:t> en </a:t>
            </a:r>
            <a:r>
              <a:rPr lang="en-US" dirty="0" err="1" smtClean="0">
                <a:latin typeface="+mj-lt"/>
              </a:rPr>
              <a:t>grillas</a:t>
            </a:r>
            <a:r>
              <a:rPr lang="en-US" dirty="0" smtClean="0">
                <a:latin typeface="+mj-lt"/>
              </a:rPr>
              <a:t>.</a:t>
            </a:r>
            <a:endParaRPr lang="es-AR" dirty="0">
              <a:latin typeface="+mj-lt"/>
            </a:endParaRPr>
          </a:p>
        </p:txBody>
      </p:sp>
      <p:pic>
        <p:nvPicPr>
          <p:cNvPr id="64514" name="Picture 2"/>
          <p:cNvPicPr>
            <a:picLocks noChangeAspect="1" noChangeArrowheads="1"/>
          </p:cNvPicPr>
          <p:nvPr/>
        </p:nvPicPr>
        <p:blipFill>
          <a:blip r:embed="rId4" cstate="print"/>
          <a:srcRect/>
          <a:stretch>
            <a:fillRect/>
          </a:stretch>
        </p:blipFill>
        <p:spPr bwMode="auto">
          <a:xfrm>
            <a:off x="642910" y="2786058"/>
            <a:ext cx="7286676" cy="3813823"/>
          </a:xfrm>
          <a:prstGeom prst="rect">
            <a:avLst/>
          </a:prstGeom>
          <a:noFill/>
          <a:ln w="9525">
            <a:noFill/>
            <a:miter lim="800000"/>
            <a:headEnd/>
            <a:tailEnd/>
          </a:ln>
        </p:spPr>
      </p:pic>
    </p:spTree>
    <p:custDataLst>
      <p:tags r:id="rId1"/>
    </p:custDataLst>
  </p:cSld>
  <p:clrMapOvr>
    <a:masterClrMapping/>
  </p:clrMapOvr>
  <p:transition advTm="388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solidFill>
                  <a:schemeClr val="accent2">
                    <a:lumMod val="75000"/>
                  </a:schemeClr>
                </a:solidFill>
                <a:latin typeface="+mj-lt"/>
              </a:rPr>
              <a:t>Problemática</a:t>
            </a:r>
            <a:endParaRPr lang="en-US" dirty="0" smtClean="0">
              <a:solidFill>
                <a:schemeClr val="accent2">
                  <a:lumMod val="75000"/>
                </a:schemeClr>
              </a:solidFill>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1143000"/>
          </a:xfrm>
        </p:spPr>
        <p:txBody>
          <a:bodyPr/>
          <a:lstStyle/>
          <a:p>
            <a:r>
              <a:rPr lang="en-US" dirty="0" err="1" smtClean="0"/>
              <a:t>Problemática</a:t>
            </a:r>
            <a:r>
              <a:rPr lang="en-US" dirty="0" smtClean="0"/>
              <a:t> (1)</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7284" name="Picture 4"/>
          <p:cNvPicPr>
            <a:picLocks noChangeAspect="1" noChangeArrowheads="1"/>
          </p:cNvPicPr>
          <p:nvPr/>
        </p:nvPicPr>
        <p:blipFill>
          <a:blip r:embed="rId3" cstate="print"/>
          <a:srcRect/>
          <a:stretch>
            <a:fillRect/>
          </a:stretch>
        </p:blipFill>
        <p:spPr bwMode="auto">
          <a:xfrm>
            <a:off x="285720" y="2270284"/>
            <a:ext cx="8572528" cy="4301988"/>
          </a:xfrm>
          <a:prstGeom prst="rect">
            <a:avLst/>
          </a:prstGeom>
          <a:noFill/>
          <a:ln w="9525">
            <a:noFill/>
            <a:miter lim="800000"/>
            <a:headEnd/>
            <a:tailEnd/>
          </a:ln>
        </p:spPr>
      </p:pic>
      <p:sp>
        <p:nvSpPr>
          <p:cNvPr id="22" name="TextBox 21"/>
          <p:cNvSpPr txBox="1"/>
          <p:nvPr/>
        </p:nvSpPr>
        <p:spPr>
          <a:xfrm>
            <a:off x="285720" y="1643050"/>
            <a:ext cx="6848863" cy="400110"/>
          </a:xfrm>
          <a:prstGeom prst="rect">
            <a:avLst/>
          </a:prstGeom>
          <a:noFill/>
        </p:spPr>
        <p:txBody>
          <a:bodyPr wrap="none" rtlCol="0">
            <a:spAutoFit/>
          </a:bodyPr>
          <a:lstStyle/>
          <a:p>
            <a:pPr>
              <a:buClr>
                <a:schemeClr val="accent3"/>
              </a:buClr>
              <a:buFont typeface="Arial" pitchFamily="34" charset="0"/>
              <a:buChar char="•"/>
            </a:pPr>
            <a:r>
              <a:rPr lang="en-US" sz="2000" dirty="0" smtClean="0"/>
              <a:t> </a:t>
            </a:r>
            <a:r>
              <a:rPr lang="en-US" sz="2000" dirty="0" err="1" smtClean="0"/>
              <a:t>WaveWatch</a:t>
            </a:r>
            <a:r>
              <a:rPr lang="en-US" sz="2000" dirty="0" smtClean="0"/>
              <a:t> III – </a:t>
            </a:r>
            <a:r>
              <a:rPr lang="en-US" sz="2000" dirty="0" err="1" smtClean="0"/>
              <a:t>Falta</a:t>
            </a:r>
            <a:r>
              <a:rPr lang="en-US" sz="2000" dirty="0" smtClean="0"/>
              <a:t> de </a:t>
            </a:r>
            <a:r>
              <a:rPr lang="en-US" sz="2000" dirty="0" err="1" smtClean="0"/>
              <a:t>precisión</a:t>
            </a:r>
            <a:r>
              <a:rPr lang="en-US" sz="2000" dirty="0" smtClean="0"/>
              <a:t> en la </a:t>
            </a:r>
            <a:r>
              <a:rPr lang="en-US" sz="2000" dirty="0" err="1" smtClean="0"/>
              <a:t>cercania</a:t>
            </a:r>
            <a:r>
              <a:rPr lang="en-US" sz="2000" dirty="0" smtClean="0"/>
              <a:t> de la </a:t>
            </a:r>
            <a:r>
              <a:rPr lang="en-US" sz="2000" dirty="0" err="1" smtClean="0"/>
              <a:t>costa</a:t>
            </a:r>
            <a:endParaRPr lang="es-AR" sz="2000" dirty="0"/>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Problemática</a:t>
            </a:r>
            <a:r>
              <a:rPr lang="en-US" dirty="0" smtClean="0"/>
              <a:t> (2)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4"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0.5 </a:t>
              </a:r>
              <a:r>
                <a:rPr lang="en-US" sz="1200" dirty="0" err="1" smtClean="0">
                  <a:solidFill>
                    <a:schemeClr val="bg1"/>
                  </a:solidFill>
                  <a:latin typeface="+mj-lt"/>
                </a:rPr>
                <a:t>mts</a:t>
              </a:r>
              <a:endParaRPr lang="es-AR" sz="1200" dirty="0">
                <a:solidFill>
                  <a:schemeClr val="bg1"/>
                </a:solidFill>
                <a:latin typeface="+mj-lt"/>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latin typeface="+mj-lt"/>
                </a:rPr>
                <a:t>Brazil, </a:t>
              </a:r>
              <a:r>
                <a:rPr lang="en-US" sz="1400" dirty="0" err="1" smtClean="0">
                  <a:solidFill>
                    <a:schemeClr val="bg1"/>
                  </a:solidFill>
                  <a:latin typeface="+mj-lt"/>
                </a:rPr>
                <a:t>Ubatuba</a:t>
              </a:r>
              <a:r>
                <a:rPr lang="en-US" sz="1400" dirty="0" smtClean="0">
                  <a:solidFill>
                    <a:schemeClr val="bg1"/>
                  </a:solidFill>
                  <a:latin typeface="+mj-lt"/>
                </a:rPr>
                <a:t>, </a:t>
              </a:r>
              <a:r>
                <a:rPr lang="en-US" sz="1400" dirty="0" err="1" smtClean="0">
                  <a:solidFill>
                    <a:schemeClr val="bg1"/>
                  </a:solidFill>
                  <a:latin typeface="+mj-lt"/>
                </a:rPr>
                <a:t>Toninhas</a:t>
              </a:r>
              <a:endParaRPr lang="es-AR" sz="1400" dirty="0">
                <a:solidFill>
                  <a:schemeClr val="bg1"/>
                </a:solidFill>
                <a:latin typeface="+mj-lt"/>
              </a:endParaRPr>
            </a:p>
          </p:txBody>
        </p:sp>
      </p:grpSp>
      <p:grpSp>
        <p:nvGrpSpPr>
          <p:cNvPr id="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791131"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a:t>
              </a:r>
              <a:r>
                <a:rPr lang="en-US" sz="1200" dirty="0" err="1" smtClean="0">
                  <a:solidFill>
                    <a:schemeClr val="bg1"/>
                  </a:solidFill>
                  <a:latin typeface="+mj-lt"/>
                </a:rPr>
                <a:t>Prumirim</a:t>
              </a:r>
              <a:endParaRPr lang="es-AR" sz="1200" dirty="0">
                <a:solidFill>
                  <a:schemeClr val="bg1"/>
                </a:solidFill>
                <a:latin typeface="+mj-lt"/>
              </a:endParaRPr>
            </a:p>
          </p:txBody>
        </p:sp>
        <p:sp>
          <p:nvSpPr>
            <p:cNvPr id="29" name="TextBox 28"/>
            <p:cNvSpPr txBox="1"/>
            <p:nvPr/>
          </p:nvSpPr>
          <p:spPr>
            <a:xfrm>
              <a:off x="1000100" y="3857628"/>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0.2 </a:t>
              </a:r>
              <a:r>
                <a:rPr lang="en-US" sz="1200" dirty="0" err="1" smtClean="0">
                  <a:solidFill>
                    <a:schemeClr val="bg1"/>
                  </a:solidFill>
                  <a:latin typeface="+mj-lt"/>
                </a:rPr>
                <a:t>mts</a:t>
              </a:r>
              <a:endParaRPr lang="es-AR" sz="1200" dirty="0">
                <a:solidFill>
                  <a:schemeClr val="bg1"/>
                </a:solidFill>
                <a:latin typeface="+mj-lt"/>
              </a:endParaRPr>
            </a:p>
          </p:txBody>
        </p:sp>
      </p:grpSp>
      <p:grpSp>
        <p:nvGrpSpPr>
          <p:cNvPr id="6"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028056"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Playa Grande</a:t>
              </a:r>
              <a:endParaRPr lang="es-AR" sz="1200" dirty="0">
                <a:solidFill>
                  <a:schemeClr val="bg1"/>
                </a:solidFill>
                <a:latin typeface="+mj-lt"/>
              </a:endParaRPr>
            </a:p>
          </p:txBody>
        </p:sp>
        <p:sp>
          <p:nvSpPr>
            <p:cNvPr id="30" name="TextBox 29"/>
            <p:cNvSpPr txBox="1"/>
            <p:nvPr/>
          </p:nvSpPr>
          <p:spPr>
            <a:xfrm>
              <a:off x="5214942" y="400050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1.7 </a:t>
              </a:r>
              <a:r>
                <a:rPr lang="en-US" sz="1200" dirty="0" err="1" smtClean="0">
                  <a:solidFill>
                    <a:schemeClr val="bg1"/>
                  </a:solidFill>
                  <a:latin typeface="+mj-lt"/>
                </a:rPr>
                <a:t>mts</a:t>
              </a:r>
              <a:endParaRPr lang="es-AR" sz="1200" dirty="0">
                <a:solidFill>
                  <a:schemeClr val="bg1"/>
                </a:solidFill>
                <a:latin typeface="+mj-lt"/>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latin typeface="+mj-lt"/>
              </a:rPr>
              <a:t>WaveWatch</a:t>
            </a:r>
            <a:r>
              <a:rPr lang="en-US" sz="2800" dirty="0" smtClean="0">
                <a:latin typeface="+mj-lt"/>
              </a:rPr>
              <a:t> III:</a:t>
            </a:r>
          </a:p>
          <a:p>
            <a:pPr lvl="3"/>
            <a:r>
              <a:rPr lang="en-US" dirty="0" err="1" smtClean="0">
                <a:latin typeface="+mj-lt"/>
              </a:rPr>
              <a:t>Altura</a:t>
            </a:r>
            <a:r>
              <a:rPr lang="en-US" dirty="0" smtClean="0">
                <a:latin typeface="+mj-lt"/>
              </a:rPr>
              <a:t>: 1.7 </a:t>
            </a:r>
            <a:r>
              <a:rPr lang="en-US" dirty="0" err="1" smtClean="0">
                <a:latin typeface="+mj-lt"/>
              </a:rPr>
              <a:t>mts</a:t>
            </a:r>
            <a:endParaRPr lang="en-US" dirty="0" smtClean="0">
              <a:latin typeface="+mj-lt"/>
            </a:endParaRPr>
          </a:p>
          <a:p>
            <a:pPr lvl="3"/>
            <a:endParaRPr lang="en-US" dirty="0" smtClean="0">
              <a:latin typeface="+mj-lt"/>
            </a:endParaRPr>
          </a:p>
          <a:p>
            <a:pPr lvl="3"/>
            <a:r>
              <a:rPr lang="en-US" dirty="0" err="1" smtClean="0">
                <a:latin typeface="+mj-lt"/>
              </a:rPr>
              <a:t>Dirección</a:t>
            </a:r>
            <a:r>
              <a:rPr lang="en-US" dirty="0" smtClean="0">
                <a:latin typeface="+mj-lt"/>
              </a:rPr>
              <a:t>: Sur</a:t>
            </a:r>
          </a:p>
          <a:p>
            <a:pPr lvl="3"/>
            <a:endParaRPr lang="en-US" dirty="0" smtClean="0">
              <a:latin typeface="+mj-lt"/>
            </a:endParaRPr>
          </a:p>
          <a:p>
            <a:pPr lvl="3"/>
            <a:r>
              <a:rPr lang="en-US" dirty="0" err="1" smtClean="0">
                <a:latin typeface="+mj-lt"/>
              </a:rPr>
              <a:t>Periodo</a:t>
            </a:r>
            <a:r>
              <a:rPr lang="en-US" dirty="0" smtClean="0">
                <a:latin typeface="+mj-lt"/>
              </a:rPr>
              <a:t>: 12 </a:t>
            </a:r>
            <a:r>
              <a:rPr lang="en-US" dirty="0" err="1" smtClean="0">
                <a:latin typeface="+mj-lt"/>
              </a:rPr>
              <a:t>seg</a:t>
            </a:r>
            <a:r>
              <a:rPr lang="en-US" dirty="0" smtClean="0">
                <a:latin typeface="+mj-lt"/>
              </a:rPr>
              <a:t>. </a:t>
            </a:r>
            <a:endParaRPr lang="es-AR" dirty="0">
              <a:latin typeface="+mj-lt"/>
            </a:endParaRPr>
          </a:p>
        </p:txBody>
      </p:sp>
      <p:pic>
        <p:nvPicPr>
          <p:cNvPr id="58369" name="Picture 1"/>
          <p:cNvPicPr>
            <a:picLocks noChangeAspect="1" noChangeArrowheads="1"/>
          </p:cNvPicPr>
          <p:nvPr/>
        </p:nvPicPr>
        <p:blipFill>
          <a:blip r:embed="rId6" cstate="print"/>
          <a:srcRect/>
          <a:stretch>
            <a:fillRect/>
          </a:stretch>
        </p:blipFill>
        <p:spPr bwMode="auto">
          <a:xfrm>
            <a:off x="785786" y="2643182"/>
            <a:ext cx="800100" cy="847725"/>
          </a:xfrm>
          <a:prstGeom prst="rect">
            <a:avLst/>
          </a:prstGeom>
          <a:noFill/>
          <a:ln w="9525">
            <a:noFill/>
            <a:miter lim="800000"/>
            <a:headEnd/>
            <a:tailEnd/>
          </a:ln>
        </p:spPr>
      </p:pic>
      <p:pic>
        <p:nvPicPr>
          <p:cNvPr id="58370" name="Picture 2"/>
          <p:cNvPicPr>
            <a:picLocks noChangeAspect="1" noChangeArrowheads="1"/>
          </p:cNvPicPr>
          <p:nvPr/>
        </p:nvPicPr>
        <p:blipFill>
          <a:blip r:embed="rId7" cstate="print"/>
          <a:srcRect/>
          <a:stretch>
            <a:fillRect/>
          </a:stretch>
        </p:blipFill>
        <p:spPr bwMode="auto">
          <a:xfrm>
            <a:off x="7858148" y="1857364"/>
            <a:ext cx="361947" cy="344504"/>
          </a:xfrm>
          <a:prstGeom prst="rect">
            <a:avLst/>
          </a:prstGeom>
          <a:noFill/>
          <a:ln w="9525">
            <a:noFill/>
            <a:miter lim="800000"/>
            <a:headEnd/>
            <a:tailEnd/>
          </a:ln>
        </p:spPr>
      </p:pic>
      <p:pic>
        <p:nvPicPr>
          <p:cNvPr id="28" name="Picture 2"/>
          <p:cNvPicPr>
            <a:picLocks noChangeAspect="1" noChangeArrowheads="1"/>
          </p:cNvPicPr>
          <p:nvPr/>
        </p:nvPicPr>
        <p:blipFill>
          <a:blip r:embed="rId7" cstate="print"/>
          <a:srcRect/>
          <a:stretch>
            <a:fillRect/>
          </a:stretch>
        </p:blipFill>
        <p:spPr bwMode="auto">
          <a:xfrm>
            <a:off x="7786710" y="4214818"/>
            <a:ext cx="361947" cy="344504"/>
          </a:xfrm>
          <a:prstGeom prst="rect">
            <a:avLst/>
          </a:prstGeom>
          <a:noFill/>
          <a:ln w="9525">
            <a:noFill/>
            <a:miter lim="800000"/>
            <a:headEnd/>
            <a:tailEnd/>
          </a:ln>
        </p:spPr>
      </p:pic>
      <p:pic>
        <p:nvPicPr>
          <p:cNvPr id="31" name="Picture 2"/>
          <p:cNvPicPr>
            <a:picLocks noChangeAspect="1" noChangeArrowheads="1"/>
          </p:cNvPicPr>
          <p:nvPr/>
        </p:nvPicPr>
        <p:blipFill>
          <a:blip r:embed="rId7" cstate="print"/>
          <a:srcRect/>
          <a:stretch>
            <a:fillRect/>
          </a:stretch>
        </p:blipFill>
        <p:spPr bwMode="auto">
          <a:xfrm>
            <a:off x="3714744" y="4286256"/>
            <a:ext cx="361947" cy="344504"/>
          </a:xfrm>
          <a:prstGeom prst="rect">
            <a:avLst/>
          </a:prstGeom>
          <a:noFill/>
          <a:ln w="9525">
            <a:noFill/>
            <a:miter lim="800000"/>
            <a:headEnd/>
            <a:tailEnd/>
          </a:ln>
        </p:spPr>
      </p:pic>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2298</TotalTime>
  <Words>6367</Words>
  <Application>Microsoft Office PowerPoint</Application>
  <PresentationFormat>On-screen Show (4:3)</PresentationFormat>
  <Paragraphs>882</Paragraphs>
  <Slides>59</Slides>
  <Notes>40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1" baseType="lpstr">
      <vt:lpstr>Flow</vt:lpstr>
      <vt:lpstr>Hoja de cálculo</vt:lpstr>
      <vt:lpstr>Surf-Forecaster</vt:lpstr>
      <vt:lpstr>Agenda</vt:lpstr>
      <vt:lpstr>Contexto (1)</vt:lpstr>
      <vt:lpstr>  Contexto (2)</vt:lpstr>
      <vt:lpstr>Contexto (3) </vt:lpstr>
      <vt:lpstr>Contexto (4)</vt:lpstr>
      <vt:lpstr>Agenda</vt:lpstr>
      <vt:lpstr>Problemática (1)</vt:lpstr>
      <vt:lpstr>Problemática (2)</vt:lpstr>
      <vt:lpstr>Problemática (3)</vt:lpstr>
      <vt:lpstr>Agenda</vt:lpstr>
      <vt:lpstr>Aprendizaje de Máquina (1)</vt:lpstr>
      <vt:lpstr>Aprendizaje de Máquina (3)</vt:lpstr>
      <vt:lpstr>Aprendizaje de Máquina (4)</vt:lpstr>
      <vt:lpstr>Aprendizaje de Máquina (5)</vt:lpstr>
      <vt:lpstr>Aprendizaje de Máquina (6)</vt:lpstr>
      <vt:lpstr>Agenda</vt:lpstr>
      <vt:lpstr>Propuesta (1)</vt:lpstr>
      <vt:lpstr>Propuesta (2)</vt:lpstr>
      <vt:lpstr>Propuesta (3)</vt:lpstr>
      <vt:lpstr>Propuesta (3)</vt:lpstr>
      <vt:lpstr>Agenda</vt:lpstr>
      <vt:lpstr>Caso de estudio (1)</vt:lpstr>
      <vt:lpstr>Caso de estudio (2)</vt:lpstr>
      <vt:lpstr>Caso de estudio (3)</vt:lpstr>
      <vt:lpstr>Preprocesamiento (1)</vt:lpstr>
      <vt:lpstr>Preprocesamiento (2)</vt:lpstr>
      <vt:lpstr>Preprocesamiento (3)</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Experimentación (12)</vt:lpstr>
      <vt:lpstr>Experimentación (13)</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usuario</dc:creator>
  <cp:lastModifiedBy>esteban</cp:lastModifiedBy>
  <cp:revision>234</cp:revision>
  <dcterms:created xsi:type="dcterms:W3CDTF">2010-08-20T02:10:01Z</dcterms:created>
  <dcterms:modified xsi:type="dcterms:W3CDTF">2010-08-25T22:42:17Z</dcterms:modified>
</cp:coreProperties>
</file>